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5" r:id="rId2"/>
    <p:sldId id="276" r:id="rId3"/>
    <p:sldId id="258" r:id="rId4"/>
    <p:sldId id="259" r:id="rId5"/>
    <p:sldId id="260" r:id="rId6"/>
    <p:sldId id="261" r:id="rId7"/>
    <p:sldId id="262" r:id="rId8"/>
    <p:sldId id="263" r:id="rId9"/>
    <p:sldId id="264" r:id="rId10"/>
    <p:sldId id="266" r:id="rId11"/>
    <p:sldId id="285" r:id="rId12"/>
    <p:sldId id="286" r:id="rId13"/>
    <p:sldId id="280" r:id="rId14"/>
    <p:sldId id="281" r:id="rId15"/>
    <p:sldId id="279" r:id="rId16"/>
    <p:sldId id="282" r:id="rId17"/>
    <p:sldId id="283" r:id="rId18"/>
    <p:sldId id="284" r:id="rId19"/>
    <p:sldId id="270" r:id="rId20"/>
    <p:sldId id="271" r:id="rId21"/>
    <p:sldId id="272" r:id="rId22"/>
    <p:sldId id="277" r:id="rId2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25" autoAdjust="0"/>
  </p:normalViewPr>
  <p:slideViewPr>
    <p:cSldViewPr>
      <p:cViewPr varScale="1">
        <p:scale>
          <a:sx n="71" d="100"/>
          <a:sy n="71" d="100"/>
        </p:scale>
        <p:origin x="-1786" y="-8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4B9BDF6D-DF15-48AB-800E-6A30D3AC489C}" type="datetimeFigureOut">
              <a:rPr lang="en-US" smtClean="0"/>
              <a:t>10/31/2016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DC445EC1-5F7E-435D-9BB5-7FE125B25CDB}" type="slidenum">
              <a:rPr lang="en-US" smtClean="0"/>
              <a:t>‹#›</a:t>
            </a:fld>
            <a:endParaRPr lang="en-US"/>
          </a:p>
        </p:txBody>
      </p:sp>
    </p:spTree>
    <p:extLst>
      <p:ext uri="{BB962C8B-B14F-4D97-AF65-F5344CB8AC3E}">
        <p14:creationId xmlns:p14="http://schemas.microsoft.com/office/powerpoint/2010/main" val="347225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83195-A952-4344-857D-FED4D42A8229}" type="slidenum">
              <a:rPr lang="en-US" smtClean="0"/>
              <a:pPr/>
              <a:t>1</a:t>
            </a:fld>
            <a:endParaRPr lang="en-US"/>
          </a:p>
        </p:txBody>
      </p:sp>
    </p:spTree>
    <p:extLst>
      <p:ext uri="{BB962C8B-B14F-4D97-AF65-F5344CB8AC3E}">
        <p14:creationId xmlns:p14="http://schemas.microsoft.com/office/powerpoint/2010/main" val="3043683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After completion</a:t>
            </a:r>
            <a:r>
              <a:rPr lang="en-US" baseline="0" dirty="0" smtClean="0"/>
              <a:t> of the construction cost, GMP, construction begins in earnest, with contractor and owner filling typical roles  of a Design-Bid-Build contract.</a:t>
            </a:r>
            <a:endParaRPr dirty="0"/>
          </a:p>
        </p:txBody>
      </p:sp>
    </p:spTree>
    <p:extLst>
      <p:ext uri="{BB962C8B-B14F-4D97-AF65-F5344CB8AC3E}">
        <p14:creationId xmlns:p14="http://schemas.microsoft.com/office/powerpoint/2010/main" val="3206318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56285" lvl="1" indent="-286385">
              <a:lnSpc>
                <a:spcPct val="100000"/>
              </a:lnSpc>
              <a:spcBef>
                <a:spcPts val="25"/>
              </a:spcBef>
              <a:buClr>
                <a:srgbClr val="0070C0"/>
              </a:buClr>
              <a:buSzPct val="85000"/>
              <a:buFont typeface="Wingdings"/>
              <a:buChar char=""/>
              <a:tabLst>
                <a:tab pos="756920" algn="l"/>
              </a:tabLst>
            </a:pPr>
            <a:endParaRPr lang="en-US" sz="2400" spc="-5" dirty="0" smtClean="0">
              <a:latin typeface="Arial"/>
              <a:cs typeface="Arial"/>
            </a:endParaRPr>
          </a:p>
          <a:p>
            <a:pPr marL="756285" marR="0" lvl="1" indent="-286385" algn="l" defTabSz="914400" rtl="0" eaLnBrk="1" fontAlgn="auto" latinLnBrk="0" hangingPunct="1">
              <a:lnSpc>
                <a:spcPct val="100000"/>
              </a:lnSpc>
              <a:spcBef>
                <a:spcPts val="25"/>
              </a:spcBef>
              <a:spcAft>
                <a:spcPts val="0"/>
              </a:spcAft>
              <a:buClr>
                <a:srgbClr val="0070C0"/>
              </a:buClr>
              <a:buSzPct val="85000"/>
              <a:buFont typeface="Wingdings"/>
              <a:buChar char=""/>
              <a:tabLst>
                <a:tab pos="756920" algn="l"/>
              </a:tabLst>
              <a:defRPr/>
            </a:pPr>
            <a:r>
              <a:rPr lang="en-US" sz="2400" spc="-25" dirty="0" smtClean="0">
                <a:latin typeface="Arial"/>
                <a:cs typeface="Arial"/>
              </a:rPr>
              <a:t>R</a:t>
            </a:r>
            <a:r>
              <a:rPr lang="en-US" sz="2400" spc="-15" dirty="0" smtClean="0">
                <a:latin typeface="Arial"/>
                <a:cs typeface="Arial"/>
              </a:rPr>
              <a:t>edu</a:t>
            </a:r>
            <a:r>
              <a:rPr lang="en-US" sz="2400" spc="-10" dirty="0" smtClean="0">
                <a:latin typeface="Arial"/>
                <a:cs typeface="Arial"/>
              </a:rPr>
              <a:t>c</a:t>
            </a:r>
            <a:r>
              <a:rPr lang="en-US" sz="2400" spc="-15" dirty="0" smtClean="0">
                <a:latin typeface="Arial"/>
                <a:cs typeface="Arial"/>
              </a:rPr>
              <a:t>ed</a:t>
            </a:r>
            <a:r>
              <a:rPr lang="en-US" sz="2400" spc="-10" dirty="0" smtClean="0">
                <a:latin typeface="Arial"/>
                <a:cs typeface="Arial"/>
              </a:rPr>
              <a:t> </a:t>
            </a:r>
            <a:r>
              <a:rPr lang="en-US" sz="2400" spc="-25" dirty="0" smtClean="0">
                <a:latin typeface="Arial"/>
                <a:cs typeface="Arial"/>
              </a:rPr>
              <a:t>D</a:t>
            </a:r>
            <a:r>
              <a:rPr lang="en-US" sz="2400" spc="-15" dirty="0" smtClean="0">
                <a:latin typeface="Arial"/>
                <a:cs typeface="Arial"/>
              </a:rPr>
              <a:t>e</a:t>
            </a:r>
            <a:r>
              <a:rPr lang="en-US" sz="2400" spc="-10" dirty="0" smtClean="0">
                <a:latin typeface="Arial"/>
                <a:cs typeface="Arial"/>
              </a:rPr>
              <a:t>signer</a:t>
            </a:r>
            <a:r>
              <a:rPr lang="en-US" sz="2400" spc="10" dirty="0" smtClean="0">
                <a:latin typeface="Arial"/>
                <a:cs typeface="Arial"/>
              </a:rPr>
              <a:t> </a:t>
            </a:r>
            <a:r>
              <a:rPr lang="en-US" sz="2400" spc="-10" dirty="0" smtClean="0">
                <a:latin typeface="Arial"/>
                <a:cs typeface="Arial"/>
              </a:rPr>
              <a:t>le</a:t>
            </a:r>
            <a:r>
              <a:rPr lang="en-US" sz="2400" spc="-25" dirty="0" smtClean="0">
                <a:latin typeface="Arial"/>
                <a:cs typeface="Arial"/>
              </a:rPr>
              <a:t>v</a:t>
            </a:r>
            <a:r>
              <a:rPr lang="en-US" sz="2400" spc="-10" dirty="0" smtClean="0">
                <a:latin typeface="Arial"/>
                <a:cs typeface="Arial"/>
              </a:rPr>
              <a:t>el</a:t>
            </a:r>
            <a:r>
              <a:rPr lang="en-US" sz="2400" spc="5" dirty="0" smtClean="0">
                <a:latin typeface="Arial"/>
                <a:cs typeface="Arial"/>
              </a:rPr>
              <a:t> </a:t>
            </a:r>
            <a:r>
              <a:rPr lang="en-US" sz="2400" spc="-10" dirty="0" smtClean="0">
                <a:latin typeface="Arial"/>
                <a:cs typeface="Arial"/>
              </a:rPr>
              <a:t>of</a:t>
            </a:r>
            <a:r>
              <a:rPr lang="en-US" sz="2400" dirty="0" smtClean="0">
                <a:latin typeface="Arial"/>
                <a:cs typeface="Arial"/>
              </a:rPr>
              <a:t> </a:t>
            </a:r>
            <a:r>
              <a:rPr lang="en-US" sz="2400" spc="-15" dirty="0" smtClean="0">
                <a:latin typeface="Arial"/>
                <a:cs typeface="Arial"/>
              </a:rPr>
              <a:t>e</a:t>
            </a:r>
            <a:r>
              <a:rPr lang="en-US" sz="2400" spc="-50" dirty="0" smtClean="0">
                <a:latin typeface="Arial"/>
                <a:cs typeface="Arial"/>
              </a:rPr>
              <a:t>f</a:t>
            </a:r>
            <a:r>
              <a:rPr lang="en-US" sz="2400" spc="-10" dirty="0" smtClean="0">
                <a:latin typeface="Arial"/>
                <a:cs typeface="Arial"/>
              </a:rPr>
              <a:t>fort</a:t>
            </a:r>
          </a:p>
          <a:p>
            <a:pPr marL="756285" lvl="1" indent="-286385">
              <a:lnSpc>
                <a:spcPct val="100000"/>
              </a:lnSpc>
              <a:spcBef>
                <a:spcPts val="25"/>
              </a:spcBef>
              <a:buClr>
                <a:srgbClr val="0070C0"/>
              </a:buClr>
              <a:buSzPct val="85000"/>
              <a:buFont typeface="Wingdings"/>
              <a:buChar char=""/>
              <a:tabLst>
                <a:tab pos="756920" algn="l"/>
              </a:tabLst>
            </a:pPr>
            <a:endParaRPr lang="en-US" sz="2400" spc="-5" dirty="0" smtClean="0">
              <a:latin typeface="Arial"/>
              <a:cs typeface="Arial"/>
            </a:endParaRPr>
          </a:p>
          <a:p>
            <a:pPr marL="756285" lvl="1" indent="-286385">
              <a:lnSpc>
                <a:spcPct val="100000"/>
              </a:lnSpc>
              <a:spcBef>
                <a:spcPts val="25"/>
              </a:spcBef>
              <a:buClr>
                <a:srgbClr val="0070C0"/>
              </a:buClr>
              <a:buSzPct val="85000"/>
              <a:buFont typeface="Wingdings"/>
              <a:buChar char=""/>
              <a:tabLst>
                <a:tab pos="756920" algn="l"/>
              </a:tabLst>
            </a:pPr>
            <a:r>
              <a:rPr lang="en-US" sz="2400" spc="-5" dirty="0" smtClean="0">
                <a:latin typeface="Arial"/>
                <a:cs typeface="Arial"/>
              </a:rPr>
              <a:t>P</a:t>
            </a:r>
            <a:r>
              <a:rPr lang="en-US" sz="2400" dirty="0" smtClean="0">
                <a:latin typeface="Arial"/>
                <a:cs typeface="Arial"/>
              </a:rPr>
              <a:t>er</a:t>
            </a:r>
            <a:r>
              <a:rPr lang="en-US" sz="2400" spc="-5" dirty="0" smtClean="0">
                <a:latin typeface="Arial"/>
                <a:cs typeface="Arial"/>
              </a:rPr>
              <a:t>m</a:t>
            </a:r>
            <a:r>
              <a:rPr lang="en-US" sz="2400" dirty="0" smtClean="0">
                <a:latin typeface="Arial"/>
                <a:cs typeface="Arial"/>
              </a:rPr>
              <a:t>i</a:t>
            </a:r>
            <a:r>
              <a:rPr lang="en-US" sz="2400" spc="-10" dirty="0" smtClean="0">
                <a:latin typeface="Arial"/>
                <a:cs typeface="Arial"/>
              </a:rPr>
              <a:t>t</a:t>
            </a:r>
            <a:r>
              <a:rPr lang="en-US" sz="2400" dirty="0" smtClean="0">
                <a:latin typeface="Arial"/>
                <a:cs typeface="Arial"/>
              </a:rPr>
              <a:t>s</a:t>
            </a:r>
          </a:p>
          <a:p>
            <a:pPr marL="756285" marR="21590" lvl="1" indent="-286385">
              <a:lnSpc>
                <a:spcPct val="80000"/>
              </a:lnSpc>
              <a:spcBef>
                <a:spcPts val="480"/>
              </a:spcBef>
              <a:buClr>
                <a:srgbClr val="0070C0"/>
              </a:buClr>
              <a:buSzPct val="85000"/>
              <a:buFont typeface="Wingdings"/>
              <a:buChar char=""/>
              <a:tabLst>
                <a:tab pos="756920" algn="l"/>
              </a:tabLst>
            </a:pPr>
            <a:r>
              <a:rPr lang="en-US" sz="2400" dirty="0" smtClean="0">
                <a:latin typeface="Arial"/>
                <a:cs typeface="Arial"/>
              </a:rPr>
              <a:t>De</a:t>
            </a:r>
            <a:r>
              <a:rPr lang="en-US" sz="2400" spc="5" dirty="0" smtClean="0">
                <a:latin typeface="Arial"/>
                <a:cs typeface="Arial"/>
              </a:rPr>
              <a:t>s</a:t>
            </a:r>
            <a:r>
              <a:rPr lang="en-US" sz="2400" dirty="0" smtClean="0">
                <a:latin typeface="Arial"/>
                <a:cs typeface="Arial"/>
              </a:rPr>
              <a:t>ign</a:t>
            </a:r>
            <a:r>
              <a:rPr lang="en-US" sz="2400" spc="-30" dirty="0" smtClean="0">
                <a:latin typeface="Arial"/>
                <a:cs typeface="Arial"/>
              </a:rPr>
              <a:t> </a:t>
            </a:r>
            <a:r>
              <a:rPr lang="en-US" sz="2400" dirty="0" smtClean="0">
                <a:latin typeface="Arial"/>
                <a:cs typeface="Arial"/>
              </a:rPr>
              <a:t>e</a:t>
            </a:r>
            <a:r>
              <a:rPr lang="en-US" sz="2400" spc="-5" dirty="0" smtClean="0">
                <a:latin typeface="Arial"/>
                <a:cs typeface="Arial"/>
              </a:rPr>
              <a:t>l</a:t>
            </a:r>
            <a:r>
              <a:rPr lang="en-US" sz="2400" dirty="0" smtClean="0">
                <a:latin typeface="Arial"/>
                <a:cs typeface="Arial"/>
              </a:rPr>
              <a:t>e</a:t>
            </a:r>
            <a:r>
              <a:rPr lang="en-US" sz="2400" spc="-5" dirty="0" smtClean="0">
                <a:latin typeface="Arial"/>
                <a:cs typeface="Arial"/>
              </a:rPr>
              <a:t>m</a:t>
            </a:r>
            <a:r>
              <a:rPr lang="en-US" sz="2400" dirty="0" smtClean="0">
                <a:latin typeface="Arial"/>
                <a:cs typeface="Arial"/>
              </a:rPr>
              <a:t>en</a:t>
            </a:r>
            <a:r>
              <a:rPr lang="en-US" sz="2400" spc="-10" dirty="0" smtClean="0">
                <a:latin typeface="Arial"/>
                <a:cs typeface="Arial"/>
              </a:rPr>
              <a:t>t</a:t>
            </a:r>
            <a:r>
              <a:rPr lang="en-US" sz="2400" dirty="0" smtClean="0">
                <a:latin typeface="Arial"/>
                <a:cs typeface="Arial"/>
              </a:rPr>
              <a:t>s</a:t>
            </a:r>
          </a:p>
          <a:p>
            <a:pPr marL="756285" lvl="1" indent="-286385">
              <a:lnSpc>
                <a:spcPct val="100000"/>
              </a:lnSpc>
              <a:buClr>
                <a:srgbClr val="0070C0"/>
              </a:buClr>
              <a:buSzPct val="85000"/>
              <a:buFont typeface="Wingdings"/>
              <a:buChar char=""/>
              <a:tabLst>
                <a:tab pos="756920" algn="l"/>
              </a:tabLst>
            </a:pPr>
            <a:r>
              <a:rPr lang="en-US" sz="2400" dirty="0" smtClean="0">
                <a:latin typeface="Arial"/>
                <a:cs typeface="Arial"/>
              </a:rPr>
              <a:t>Agency Coordination</a:t>
            </a:r>
          </a:p>
          <a:p>
            <a:pPr marL="756285" lvl="1" indent="-286385">
              <a:lnSpc>
                <a:spcPct val="100000"/>
              </a:lnSpc>
              <a:buClr>
                <a:srgbClr val="0070C0"/>
              </a:buClr>
              <a:buSzPct val="85000"/>
              <a:buFont typeface="Wingdings"/>
              <a:buChar char=""/>
              <a:tabLst>
                <a:tab pos="756920" algn="l"/>
              </a:tabLst>
            </a:pPr>
            <a:r>
              <a:rPr lang="en-US" sz="2400" spc="-75" dirty="0" smtClean="0">
                <a:latin typeface="Arial"/>
                <a:cs typeface="Arial"/>
              </a:rPr>
              <a:t>T</a:t>
            </a:r>
            <a:r>
              <a:rPr lang="en-US" sz="2400" dirty="0" smtClean="0">
                <a:latin typeface="Arial"/>
                <a:cs typeface="Arial"/>
              </a:rPr>
              <a:t>ra</a:t>
            </a:r>
            <a:r>
              <a:rPr lang="en-US" sz="2400" spc="-45" dirty="0" smtClean="0">
                <a:latin typeface="Arial"/>
                <a:cs typeface="Arial"/>
              </a:rPr>
              <a:t>f</a:t>
            </a:r>
            <a:r>
              <a:rPr lang="en-US" sz="2400" spc="-10" dirty="0" smtClean="0">
                <a:latin typeface="Arial"/>
                <a:cs typeface="Arial"/>
              </a:rPr>
              <a:t>f</a:t>
            </a:r>
            <a:r>
              <a:rPr lang="en-US" sz="2400" spc="-5" dirty="0" smtClean="0">
                <a:latin typeface="Arial"/>
                <a:cs typeface="Arial"/>
              </a:rPr>
              <a:t>i</a:t>
            </a:r>
            <a:r>
              <a:rPr lang="en-US" sz="2400" dirty="0" smtClean="0">
                <a:latin typeface="Arial"/>
                <a:cs typeface="Arial"/>
              </a:rPr>
              <a:t>c</a:t>
            </a:r>
            <a:r>
              <a:rPr lang="en-US" sz="2400" spc="-35" dirty="0" smtClean="0">
                <a:latin typeface="Arial"/>
                <a:cs typeface="Arial"/>
              </a:rPr>
              <a:t> </a:t>
            </a:r>
            <a:r>
              <a:rPr lang="en-US" sz="2400" spc="5" dirty="0" smtClean="0">
                <a:latin typeface="Arial"/>
                <a:cs typeface="Arial"/>
              </a:rPr>
              <a:t>c</a:t>
            </a:r>
            <a:r>
              <a:rPr lang="en-US" sz="2400" dirty="0" smtClean="0">
                <a:latin typeface="Arial"/>
                <a:cs typeface="Arial"/>
              </a:rPr>
              <a:t>on</a:t>
            </a:r>
            <a:r>
              <a:rPr lang="en-US" sz="2400" spc="-10" dirty="0" smtClean="0">
                <a:latin typeface="Arial"/>
                <a:cs typeface="Arial"/>
              </a:rPr>
              <a:t>t</a:t>
            </a:r>
            <a:r>
              <a:rPr lang="en-US" sz="2400" dirty="0" smtClean="0">
                <a:latin typeface="Arial"/>
                <a:cs typeface="Arial"/>
              </a:rPr>
              <a:t>rol</a:t>
            </a:r>
          </a:p>
          <a:p>
            <a:pPr marL="756285" lvl="1" indent="-286385">
              <a:lnSpc>
                <a:spcPct val="100000"/>
              </a:lnSpc>
              <a:buClr>
                <a:srgbClr val="0070C0"/>
              </a:buClr>
              <a:buSzPct val="85000"/>
              <a:buFont typeface="Wingdings"/>
              <a:buChar char=""/>
              <a:tabLst>
                <a:tab pos="756920" algn="l"/>
              </a:tabLst>
            </a:pPr>
            <a:r>
              <a:rPr lang="en-US" sz="2400" dirty="0" smtClean="0">
                <a:latin typeface="Arial"/>
                <a:cs typeface="Arial"/>
              </a:rPr>
              <a:t>U</a:t>
            </a:r>
            <a:r>
              <a:rPr lang="en-US" sz="2400" spc="-10" dirty="0" smtClean="0">
                <a:latin typeface="Arial"/>
                <a:cs typeface="Arial"/>
              </a:rPr>
              <a:t>t</a:t>
            </a:r>
            <a:r>
              <a:rPr lang="en-US" sz="2400" spc="-5" dirty="0" smtClean="0">
                <a:latin typeface="Arial"/>
                <a:cs typeface="Arial"/>
              </a:rPr>
              <a:t>i</a:t>
            </a:r>
            <a:r>
              <a:rPr lang="en-US" sz="2400" dirty="0" smtClean="0">
                <a:latin typeface="Arial"/>
                <a:cs typeface="Arial"/>
              </a:rPr>
              <a:t>l</a:t>
            </a:r>
            <a:r>
              <a:rPr lang="en-US" sz="2400" spc="-5" dirty="0" smtClean="0">
                <a:latin typeface="Arial"/>
                <a:cs typeface="Arial"/>
              </a:rPr>
              <a:t>i</a:t>
            </a:r>
            <a:r>
              <a:rPr lang="en-US" sz="2400" spc="-10" dirty="0" smtClean="0">
                <a:latin typeface="Arial"/>
                <a:cs typeface="Arial"/>
              </a:rPr>
              <a:t>t</a:t>
            </a:r>
            <a:r>
              <a:rPr lang="en-US" sz="2400" dirty="0" smtClean="0">
                <a:latin typeface="Arial"/>
                <a:cs typeface="Arial"/>
              </a:rPr>
              <a:t>y</a:t>
            </a:r>
            <a:r>
              <a:rPr lang="en-US" sz="2400" spc="-15" dirty="0" smtClean="0">
                <a:latin typeface="Arial"/>
                <a:cs typeface="Arial"/>
              </a:rPr>
              <a:t> </a:t>
            </a:r>
            <a:r>
              <a:rPr lang="en-US" sz="2400" spc="5" dirty="0" smtClean="0">
                <a:latin typeface="Arial"/>
                <a:cs typeface="Arial"/>
              </a:rPr>
              <a:t>c</a:t>
            </a:r>
            <a:r>
              <a:rPr lang="en-US" sz="2400" dirty="0" smtClean="0">
                <a:latin typeface="Arial"/>
                <a:cs typeface="Arial"/>
              </a:rPr>
              <a:t>oord</a:t>
            </a:r>
            <a:r>
              <a:rPr lang="en-US" sz="2400" spc="-5" dirty="0" smtClean="0">
                <a:latin typeface="Arial"/>
                <a:cs typeface="Arial"/>
              </a:rPr>
              <a:t>i</a:t>
            </a:r>
            <a:r>
              <a:rPr lang="en-US" sz="2400" dirty="0" smtClean="0">
                <a:latin typeface="Arial"/>
                <a:cs typeface="Arial"/>
              </a:rPr>
              <a:t>na</a:t>
            </a:r>
            <a:r>
              <a:rPr lang="en-US" sz="2400" spc="-10" dirty="0" smtClean="0">
                <a:latin typeface="Arial"/>
                <a:cs typeface="Arial"/>
              </a:rPr>
              <a:t>t</a:t>
            </a:r>
            <a:r>
              <a:rPr lang="en-US" sz="2400" dirty="0" smtClean="0">
                <a:latin typeface="Arial"/>
                <a:cs typeface="Arial"/>
              </a:rPr>
              <a:t>ion</a:t>
            </a:r>
          </a:p>
          <a:p>
            <a:endParaRPr lang="en-US" dirty="0" smtClean="0"/>
          </a:p>
          <a:p>
            <a:r>
              <a:rPr lang="en-US" sz="1200" spc="-10" dirty="0" smtClean="0">
                <a:latin typeface="Arial"/>
                <a:cs typeface="Arial"/>
              </a:rPr>
              <a:t>I</a:t>
            </a:r>
            <a:r>
              <a:rPr lang="en-US" sz="1200" spc="-25" dirty="0" smtClean="0">
                <a:latin typeface="Arial"/>
                <a:cs typeface="Arial"/>
              </a:rPr>
              <a:t>m</a:t>
            </a:r>
            <a:r>
              <a:rPr lang="en-US" sz="1200" spc="-15" dirty="0" smtClean="0">
                <a:latin typeface="Arial"/>
                <a:cs typeface="Arial"/>
              </a:rPr>
              <a:t>pro</a:t>
            </a:r>
            <a:r>
              <a:rPr lang="en-US" sz="1200" spc="-25" dirty="0" smtClean="0">
                <a:latin typeface="Arial"/>
                <a:cs typeface="Arial"/>
              </a:rPr>
              <a:t>v</a:t>
            </a:r>
            <a:r>
              <a:rPr lang="en-US" sz="1200" spc="-15" dirty="0" smtClean="0">
                <a:latin typeface="Arial"/>
                <a:cs typeface="Arial"/>
              </a:rPr>
              <a:t>ed</a:t>
            </a:r>
            <a:r>
              <a:rPr lang="en-US" sz="1200" spc="25" dirty="0" smtClean="0">
                <a:latin typeface="Arial"/>
                <a:cs typeface="Arial"/>
              </a:rPr>
              <a:t> </a:t>
            </a:r>
            <a:r>
              <a:rPr lang="en-US" sz="1200" spc="-10" dirty="0" smtClean="0">
                <a:latin typeface="Arial"/>
                <a:cs typeface="Arial"/>
              </a:rPr>
              <a:t>internal</a:t>
            </a:r>
            <a:r>
              <a:rPr lang="en-US" sz="1200" spc="5" dirty="0" smtClean="0">
                <a:latin typeface="Arial"/>
                <a:cs typeface="Arial"/>
              </a:rPr>
              <a:t> </a:t>
            </a:r>
            <a:r>
              <a:rPr lang="en-US" sz="1200" spc="-15" dirty="0" smtClean="0">
                <a:latin typeface="Arial"/>
                <a:cs typeface="Arial"/>
              </a:rPr>
              <a:t>&amp;</a:t>
            </a:r>
            <a:r>
              <a:rPr lang="en-US" sz="1200" dirty="0" smtClean="0">
                <a:latin typeface="Arial"/>
                <a:cs typeface="Arial"/>
              </a:rPr>
              <a:t> </a:t>
            </a:r>
            <a:r>
              <a:rPr lang="en-US" sz="1200" spc="-15" dirty="0" smtClean="0">
                <a:latin typeface="Arial"/>
                <a:cs typeface="Arial"/>
              </a:rPr>
              <a:t>e</a:t>
            </a:r>
            <a:r>
              <a:rPr lang="en-US" sz="1200" spc="-25" dirty="0" smtClean="0">
                <a:latin typeface="Arial"/>
                <a:cs typeface="Arial"/>
              </a:rPr>
              <a:t>x</a:t>
            </a:r>
            <a:r>
              <a:rPr lang="en-US" sz="1200" spc="-10" dirty="0" smtClean="0">
                <a:latin typeface="Arial"/>
                <a:cs typeface="Arial"/>
              </a:rPr>
              <a:t>ternal c</a:t>
            </a:r>
            <a:r>
              <a:rPr lang="en-US" sz="1200" spc="-15" dirty="0" smtClean="0">
                <a:latin typeface="Arial"/>
                <a:cs typeface="Arial"/>
              </a:rPr>
              <a:t>o</a:t>
            </a:r>
            <a:r>
              <a:rPr lang="en-US" sz="1200" spc="-25" dirty="0" smtClean="0">
                <a:latin typeface="Arial"/>
                <a:cs typeface="Arial"/>
              </a:rPr>
              <a:t>mm</a:t>
            </a:r>
            <a:r>
              <a:rPr lang="en-US" sz="1200" spc="-10" dirty="0" smtClean="0">
                <a:latin typeface="Arial"/>
                <a:cs typeface="Arial"/>
              </a:rPr>
              <a:t>unication</a:t>
            </a:r>
          </a:p>
          <a:p>
            <a:pPr marL="298450" indent="-285750">
              <a:lnSpc>
                <a:spcPct val="100000"/>
              </a:lnSpc>
              <a:buClr>
                <a:srgbClr val="0070C0"/>
              </a:buClr>
              <a:buSzPct val="85000"/>
              <a:buFont typeface="Wingdings"/>
              <a:buChar char=""/>
              <a:tabLst>
                <a:tab pos="299720" algn="l"/>
              </a:tabLst>
            </a:pPr>
            <a:r>
              <a:rPr lang="en-US" sz="1200" dirty="0" smtClean="0">
                <a:latin typeface="Arial"/>
                <a:cs typeface="Arial"/>
              </a:rPr>
              <a:t>FH</a:t>
            </a:r>
            <a:r>
              <a:rPr lang="en-US" sz="1200" spc="-70" dirty="0" smtClean="0">
                <a:latin typeface="Arial"/>
                <a:cs typeface="Arial"/>
              </a:rPr>
              <a:t>WA</a:t>
            </a:r>
            <a:endParaRPr lang="en-US" sz="1200" dirty="0" smtClean="0">
              <a:latin typeface="Arial"/>
              <a:cs typeface="Arial"/>
            </a:endParaRPr>
          </a:p>
          <a:p>
            <a:pPr marL="299085" indent="-286385">
              <a:lnSpc>
                <a:spcPct val="100000"/>
              </a:lnSpc>
              <a:spcBef>
                <a:spcPts val="480"/>
              </a:spcBef>
              <a:buClr>
                <a:srgbClr val="0070C0"/>
              </a:buClr>
              <a:buSzPct val="85000"/>
              <a:buFont typeface="Wingdings"/>
              <a:buChar char=""/>
              <a:tabLst>
                <a:tab pos="299720" algn="l"/>
              </a:tabLst>
            </a:pPr>
            <a:r>
              <a:rPr lang="en-US" sz="1200" dirty="0" smtClean="0">
                <a:latin typeface="Arial"/>
                <a:cs typeface="Arial"/>
              </a:rPr>
              <a:t>Specialty</a:t>
            </a:r>
            <a:r>
              <a:rPr lang="en-US" sz="1200" spc="-40" dirty="0" smtClean="0">
                <a:latin typeface="Arial"/>
                <a:cs typeface="Arial"/>
              </a:rPr>
              <a:t> </a:t>
            </a:r>
            <a:r>
              <a:rPr lang="en-US" sz="1200" dirty="0" smtClean="0">
                <a:latin typeface="Arial"/>
                <a:cs typeface="Arial"/>
              </a:rPr>
              <a:t>de</a:t>
            </a:r>
            <a:r>
              <a:rPr lang="en-US" sz="1200" spc="5" dirty="0" smtClean="0">
                <a:latin typeface="Arial"/>
                <a:cs typeface="Arial"/>
              </a:rPr>
              <a:t>s</a:t>
            </a:r>
            <a:r>
              <a:rPr lang="en-US" sz="1200" dirty="0" smtClean="0">
                <a:latin typeface="Arial"/>
                <a:cs typeface="Arial"/>
              </a:rPr>
              <a:t>ign</a:t>
            </a:r>
          </a:p>
          <a:p>
            <a:pPr marL="298450" marR="5080" indent="-285750">
              <a:lnSpc>
                <a:spcPct val="100000"/>
              </a:lnSpc>
              <a:spcBef>
                <a:spcPts val="480"/>
              </a:spcBef>
              <a:buClr>
                <a:srgbClr val="0070C0"/>
              </a:buClr>
              <a:buSzPct val="85000"/>
              <a:buFont typeface="Wingdings"/>
              <a:buChar char=""/>
              <a:tabLst>
                <a:tab pos="299720" algn="l"/>
              </a:tabLst>
            </a:pPr>
            <a:r>
              <a:rPr lang="en-US" sz="1200" dirty="0" smtClean="0">
                <a:latin typeface="Arial"/>
                <a:cs typeface="Arial"/>
              </a:rPr>
              <a:t>Righ</a:t>
            </a:r>
            <a:r>
              <a:rPr lang="en-US" sz="1200" spc="-10" dirty="0" smtClean="0">
                <a:latin typeface="Arial"/>
                <a:cs typeface="Arial"/>
              </a:rPr>
              <a:t>t</a:t>
            </a:r>
            <a:r>
              <a:rPr lang="en-US" sz="1200" dirty="0" smtClean="0">
                <a:latin typeface="Arial"/>
                <a:cs typeface="Arial"/>
              </a:rPr>
              <a:t>-o</a:t>
            </a:r>
            <a:r>
              <a:rPr lang="en-US" sz="1200" spc="-10" dirty="0" smtClean="0">
                <a:latin typeface="Arial"/>
                <a:cs typeface="Arial"/>
              </a:rPr>
              <a:t>f</a:t>
            </a:r>
            <a:r>
              <a:rPr lang="en-US" sz="1200" dirty="0" smtClean="0">
                <a:latin typeface="Arial"/>
                <a:cs typeface="Arial"/>
              </a:rPr>
              <a:t>-way</a:t>
            </a:r>
            <a:r>
              <a:rPr lang="en-US" sz="1200" spc="-60" dirty="0" smtClean="0">
                <a:latin typeface="Arial"/>
                <a:cs typeface="Arial"/>
              </a:rPr>
              <a:t> </a:t>
            </a:r>
            <a:r>
              <a:rPr lang="en-US" sz="1200" dirty="0" smtClean="0">
                <a:latin typeface="Arial"/>
                <a:cs typeface="Arial"/>
              </a:rPr>
              <a:t>per</a:t>
            </a:r>
            <a:r>
              <a:rPr lang="en-US" sz="1200" spc="-5" dirty="0" smtClean="0">
                <a:latin typeface="Arial"/>
                <a:cs typeface="Arial"/>
              </a:rPr>
              <a:t>m</a:t>
            </a:r>
            <a:r>
              <a:rPr lang="en-US" sz="1200" dirty="0" smtClean="0">
                <a:latin typeface="Arial"/>
                <a:cs typeface="Arial"/>
              </a:rPr>
              <a:t>i</a:t>
            </a:r>
            <a:r>
              <a:rPr lang="en-US" sz="1200" spc="-10" dirty="0" smtClean="0">
                <a:latin typeface="Arial"/>
                <a:cs typeface="Arial"/>
              </a:rPr>
              <a:t>t</a:t>
            </a:r>
            <a:r>
              <a:rPr lang="en-US" sz="1200" dirty="0" smtClean="0">
                <a:latin typeface="Arial"/>
                <a:cs typeface="Arial"/>
              </a:rPr>
              <a:t>s</a:t>
            </a:r>
            <a:endParaRPr lang="en-US" dirty="0"/>
          </a:p>
        </p:txBody>
      </p:sp>
      <p:sp>
        <p:nvSpPr>
          <p:cNvPr id="4" name="Slide Number Placeholder 3"/>
          <p:cNvSpPr>
            <a:spLocks noGrp="1"/>
          </p:cNvSpPr>
          <p:nvPr>
            <p:ph type="sldNum" sz="quarter" idx="10"/>
          </p:nvPr>
        </p:nvSpPr>
        <p:spPr/>
        <p:txBody>
          <a:bodyPr/>
          <a:lstStyle/>
          <a:p>
            <a:fld id="{DC445EC1-5F7E-435D-9BB5-7FE125B25CDB}" type="slidenum">
              <a:rPr lang="en-US" smtClean="0"/>
              <a:t>11</a:t>
            </a:fld>
            <a:endParaRPr lang="en-US"/>
          </a:p>
        </p:txBody>
      </p:sp>
    </p:spTree>
    <p:extLst>
      <p:ext uri="{BB962C8B-B14F-4D97-AF65-F5344CB8AC3E}">
        <p14:creationId xmlns:p14="http://schemas.microsoft.com/office/powerpoint/2010/main" val="31640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are some recent examples of successful CM/GC projects</a:t>
            </a:r>
            <a:r>
              <a:rPr lang="en-US" baseline="0" dirty="0" smtClean="0"/>
              <a:t> completed by DOT&amp;PF in recent years.  The Riley Creek </a:t>
            </a:r>
            <a:r>
              <a:rPr lang="en-US" baseline="0" dirty="0" smtClean="0"/>
              <a:t>Bridge, </a:t>
            </a:r>
            <a:r>
              <a:rPr lang="en-US" sz="1200" kern="1200" baseline="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 project crosses a seismic fault, so having the contractor involved in the design phase enabled the agency and contractor to evaluate alternatives for costs, functionality, safety and seismic stability.  CM/GC also helped save a year of construction time in a state where the construction season is limited to May through September.</a:t>
            </a:r>
            <a:r>
              <a:rPr lang="en-US" sz="1200" kern="1200" baseline="0" dirty="0" smtClean="0">
                <a:solidFill>
                  <a:schemeClr val="tx1"/>
                </a:solidFill>
                <a:effectLst/>
                <a:latin typeface="+mn-lt"/>
                <a:ea typeface="+mn-ea"/>
                <a:cs typeface="+mn-cs"/>
              </a:rPr>
              <a:t>  Finally, </a:t>
            </a:r>
            <a:r>
              <a:rPr lang="en-US" sz="1200" kern="1200" baseline="0" smtClean="0">
                <a:solidFill>
                  <a:schemeClr val="tx1"/>
                </a:solidFill>
                <a:effectLst/>
                <a:latin typeface="+mn-lt"/>
                <a:ea typeface="+mn-ea"/>
                <a:cs typeface="+mn-cs"/>
              </a:rPr>
              <a:t>this project </a:t>
            </a:r>
            <a:r>
              <a:rPr lang="en-US" baseline="0" smtClean="0"/>
              <a:t>was </a:t>
            </a:r>
            <a:r>
              <a:rPr lang="en-US" baseline="0" dirty="0" smtClean="0"/>
              <a:t>competed a year early and won the AGC project excellence award in 2015.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Many</a:t>
            </a:r>
            <a:r>
              <a:rPr lang="en-US" baseline="0" dirty="0" smtClean="0"/>
              <a:t> of the successful CM/GC project completed by DOT&amp;PF have been vertical construction, each of which was completed on time and on budget or better.  Like the Riley Creek Bridge, we are expanding to more horizontal projects like University Ave in Fairbanks and a project at MP 231 on the Parks Hwy.  The two Alaska Class Ferries are also being built under a CM/GC contract with Vigor Ship Yard in Ketchikan.</a:t>
            </a:r>
          </a:p>
          <a:p>
            <a:endParaRPr lang="en-US" baseline="0" dirty="0" smtClean="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 Build is</a:t>
            </a:r>
            <a:r>
              <a:rPr lang="en-US" baseline="0" dirty="0" smtClean="0"/>
              <a:t> another alternative procurement process DOT&amp;PF has used successfully in recent years and a process we will be pursuing to accelerate project delivery, improve project certainty and reduce project costs in the future.</a:t>
            </a:r>
          </a:p>
          <a:p>
            <a:endParaRPr lang="en-US" baseline="0" dirty="0" smtClean="0"/>
          </a:p>
          <a:p>
            <a:r>
              <a:rPr lang="en-US" baseline="0" dirty="0" smtClean="0"/>
              <a:t>In this procurement process, the owner enters into a contract for both final design and construction with a single contractor.  As noted on the slide, this process also fosters teamwork between the owner and contractor like CM/GC, improving communication and collaboration and increased transparency on project costs.</a:t>
            </a:r>
            <a:endParaRPr lang="en-US" dirty="0"/>
          </a:p>
        </p:txBody>
      </p:sp>
      <p:sp>
        <p:nvSpPr>
          <p:cNvPr id="4" name="Slide Number Placeholder 3"/>
          <p:cNvSpPr>
            <a:spLocks noGrp="1"/>
          </p:cNvSpPr>
          <p:nvPr>
            <p:ph type="sldNum" sz="quarter" idx="10"/>
          </p:nvPr>
        </p:nvSpPr>
        <p:spPr/>
        <p:txBody>
          <a:bodyPr/>
          <a:lstStyle/>
          <a:p>
            <a:fld id="{DC445EC1-5F7E-435D-9BB5-7FE125B25CDB}" type="slidenum">
              <a:rPr lang="en-US" smtClean="0"/>
              <a:t>15</a:t>
            </a:fld>
            <a:endParaRPr lang="en-US"/>
          </a:p>
        </p:txBody>
      </p:sp>
    </p:spTree>
    <p:extLst>
      <p:ext uri="{BB962C8B-B14F-4D97-AF65-F5344CB8AC3E}">
        <p14:creationId xmlns:p14="http://schemas.microsoft.com/office/powerpoint/2010/main" val="525972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445EC1-5F7E-435D-9BB5-7FE125B25CDB}" type="slidenum">
              <a:rPr lang="en-US" smtClean="0"/>
              <a:t>16</a:t>
            </a:fld>
            <a:endParaRPr lang="en-US"/>
          </a:p>
        </p:txBody>
      </p:sp>
    </p:spTree>
    <p:extLst>
      <p:ext uri="{BB962C8B-B14F-4D97-AF65-F5344CB8AC3E}">
        <p14:creationId xmlns:p14="http://schemas.microsoft.com/office/powerpoint/2010/main" val="3489419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2015-02-24 00:01:18</a:t>
            </a:r>
          </a:p>
          <a:p>
            <a:r>
              <a:t>--------------------------------------------</a:t>
            </a:r>
          </a:p>
          <a:p>
            <a:r>
              <a:t>Lauren.</a:t>
            </a:r>
          </a:p>
        </p:txBody>
      </p:sp>
    </p:spTree>
    <p:extLst>
      <p:ext uri="{BB962C8B-B14F-4D97-AF65-F5344CB8AC3E}">
        <p14:creationId xmlns:p14="http://schemas.microsoft.com/office/powerpoint/2010/main" val="835202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2015-02-24 00:01:19</a:t>
            </a:r>
          </a:p>
          <a:p>
            <a:r>
              <a:rPr dirty="0"/>
              <a:t>--------------------------------------------</a:t>
            </a:r>
          </a:p>
          <a:p>
            <a:r>
              <a:rPr dirty="0"/>
              <a:t>Lauren.</a:t>
            </a:r>
          </a:p>
        </p:txBody>
      </p:sp>
    </p:spTree>
    <p:extLst>
      <p:ext uri="{BB962C8B-B14F-4D97-AF65-F5344CB8AC3E}">
        <p14:creationId xmlns:p14="http://schemas.microsoft.com/office/powerpoint/2010/main" val="2396659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2015-02-24 00:01:19</a:t>
            </a:r>
          </a:p>
          <a:p>
            <a:r>
              <a:t>--------------------------------------------</a:t>
            </a:r>
          </a:p>
          <a:p>
            <a:r>
              <a:t>Lauren.</a:t>
            </a:r>
          </a:p>
        </p:txBody>
      </p:sp>
    </p:spTree>
    <p:extLst>
      <p:ext uri="{BB962C8B-B14F-4D97-AF65-F5344CB8AC3E}">
        <p14:creationId xmlns:p14="http://schemas.microsoft.com/office/powerpoint/2010/main" val="2476266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Award</a:t>
            </a:r>
            <a:r>
              <a:rPr lang="en-US" baseline="0" dirty="0" smtClean="0"/>
              <a:t> Timing – </a:t>
            </a:r>
            <a:r>
              <a:rPr lang="en-US" sz="1200" kern="1200" dirty="0" smtClean="0">
                <a:solidFill>
                  <a:schemeClr val="tx1"/>
                </a:solidFill>
                <a:effectLst/>
                <a:latin typeface="+mn-lt"/>
                <a:ea typeface="+mn-ea"/>
                <a:cs typeface="+mn-cs"/>
              </a:rPr>
              <a:t>(fall, early spring) allows the owner and contractor to identify and negotiate, mitigate, or let the contract dictate the fallout of risks.  A late season award (April?) for arctic construction allows no time to clarify expectations and commitments, innovate, or mitigate risks to any party.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Availability</a:t>
            </a:r>
            <a:r>
              <a:rPr lang="en-US" sz="1200" kern="1200" baseline="0" dirty="0" smtClean="0">
                <a:solidFill>
                  <a:schemeClr val="tx1"/>
                </a:solidFill>
                <a:effectLst/>
                <a:latin typeface="+mn-lt"/>
                <a:ea typeface="+mn-ea"/>
                <a:cs typeface="+mn-cs"/>
              </a:rPr>
              <a:t> and cost of project commodities - </a:t>
            </a:r>
            <a:r>
              <a:rPr lang="en-US" sz="1200" kern="1200" dirty="0" smtClean="0">
                <a:solidFill>
                  <a:schemeClr val="tx1"/>
                </a:solidFill>
                <a:effectLst/>
                <a:latin typeface="+mn-lt"/>
                <a:ea typeface="+mn-ea"/>
                <a:cs typeface="+mn-cs"/>
              </a:rPr>
              <a:t>I.e. – insulation vs. borrow vs. environmental impacts and commitments.  The two active Dalton Highway projects had a mix of gravel-only and gravel-insulation in various typical sections.  We were fortunate to have material sites spread throughout the project (reducing overall haul costs).  For Brice (MP 397-414), the cost per mile of an insulated section of roadway was less than the gravel section.  For Cruz (MP 379-397) – the relationship was swapped. Unfortunately, a roadway of greater height, also has a greater footprint.  The impacts to wetlands, fish passage culverts, and other project environmental considerations made this an impossible change, post-award.  The additional costs and risks associated with the environmental impacts were likely to consume the majority of the savings (and delay the start of the work for permitting changes).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Location</a:t>
            </a:r>
            <a:r>
              <a:rPr lang="en-US" sz="1200" kern="1200" baseline="0" dirty="0" smtClean="0">
                <a:solidFill>
                  <a:schemeClr val="tx1"/>
                </a:solidFill>
                <a:effectLst/>
                <a:latin typeface="+mn-lt"/>
                <a:ea typeface="+mn-ea"/>
                <a:cs typeface="+mn-cs"/>
              </a:rPr>
              <a:t> and  Access to Utility Corridors - </a:t>
            </a:r>
            <a:r>
              <a:rPr lang="en-US" sz="1200" kern="1200" dirty="0" smtClean="0">
                <a:solidFill>
                  <a:schemeClr val="tx1"/>
                </a:solidFill>
                <a:effectLst/>
                <a:latin typeface="+mn-lt"/>
                <a:ea typeface="+mn-ea"/>
                <a:cs typeface="+mn-cs"/>
              </a:rPr>
              <a:t>Currently, utility installations are not done to the same care/standard/engineering considerations as the roadway.  A utility installation adjacent to the roadway, that may cause thaw and settlement – and eventually a roadside “pond” – creates hazards to the public, and also restricts the location of the roadway for future widening, changes in alignment, and other factors.  Placing non-transportation (private) facilities outside the ROW (or extending the ROW) would allow the department future flexibility and reduced constraints for future projects.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Material Sites - Most sites north of </a:t>
            </a:r>
            <a:r>
              <a:rPr lang="en-US" sz="1200" kern="1200" dirty="0" err="1" smtClean="0">
                <a:solidFill>
                  <a:schemeClr val="tx1"/>
                </a:solidFill>
                <a:effectLst/>
                <a:latin typeface="+mn-lt"/>
                <a:ea typeface="+mn-ea"/>
                <a:cs typeface="+mn-cs"/>
              </a:rPr>
              <a:t>Atigun</a:t>
            </a:r>
            <a:r>
              <a:rPr lang="en-US" sz="1200" kern="1200" dirty="0" smtClean="0">
                <a:solidFill>
                  <a:schemeClr val="tx1"/>
                </a:solidFill>
                <a:effectLst/>
                <a:latin typeface="+mn-lt"/>
                <a:ea typeface="+mn-ea"/>
                <a:cs typeface="+mn-cs"/>
              </a:rPr>
              <a:t> are terrestrial (on land, but almost always wetlands).  Establishing a material site is costly in these areas (physical costs, as well as environmental mitigation), and also unsightly.  The costs to access an in-river site are much less, and there is potential (currently being evaluated by UAF and DOT Hydrology) for these sites to be replenished between projects.  Construction methods and environmental considerations have both improved, and the protection of fish and waterways can still be maintained in most 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dirty="0"/>
          </a:p>
        </p:txBody>
      </p:sp>
    </p:spTree>
    <p:extLst>
      <p:ext uri="{BB962C8B-B14F-4D97-AF65-F5344CB8AC3E}">
        <p14:creationId xmlns:p14="http://schemas.microsoft.com/office/powerpoint/2010/main" val="411915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Project delivery is important across the country.  Getting projects from design to construction in the most expeditious manner is incredibly important for any project owner.  Designing projects to get them through the construction process as efficiently as possible is especially important in Alaska due to our short construction seasons.  I’d like to focus my remarks today to a discussion of alternative procurement processes that we have employed in the last few years that supports efficient design, encourages cooperation and collaboration between owner and contractor, mitigates risk, accelerates </a:t>
            </a:r>
            <a:r>
              <a:rPr lang="en-US" baseline="0" dirty="0" err="1" smtClean="0"/>
              <a:t>aand</a:t>
            </a:r>
            <a:r>
              <a:rPr lang="en-US" baseline="0" dirty="0" smtClean="0"/>
              <a:t> ultimately reduces costs.</a:t>
            </a:r>
          </a:p>
          <a:p>
            <a:endParaRPr lang="en-US" baseline="0" dirty="0" smtClean="0"/>
          </a:p>
          <a:p>
            <a:r>
              <a:rPr lang="en-US" baseline="0" dirty="0" smtClean="0"/>
              <a:t>I’ll spend most of my time on the Construction Manager/General Contractor procurement process, and provide some examples.</a:t>
            </a:r>
          </a:p>
          <a:p>
            <a:r>
              <a:rPr lang="en-US" baseline="0" dirty="0" smtClean="0"/>
              <a:t>Then we’ll look at the Design Build process with a couple of examples.</a:t>
            </a:r>
          </a:p>
          <a:p>
            <a:endParaRPr lang="en-US" baseline="0" dirty="0" smtClean="0"/>
          </a:p>
          <a:p>
            <a:r>
              <a:rPr lang="en-US" baseline="0" dirty="0" smtClean="0"/>
              <a:t>Finally, I’ll wrap up with a few additional considerations that we explore to help improve our procurement and construction practices in the Arctic. </a:t>
            </a:r>
          </a:p>
        </p:txBody>
      </p:sp>
      <p:sp>
        <p:nvSpPr>
          <p:cNvPr id="4" name="Slide Number Placeholder 3"/>
          <p:cNvSpPr>
            <a:spLocks noGrp="1"/>
          </p:cNvSpPr>
          <p:nvPr>
            <p:ph type="sldNum" sz="quarter" idx="10"/>
          </p:nvPr>
        </p:nvSpPr>
        <p:spPr/>
        <p:txBody>
          <a:bodyPr/>
          <a:lstStyle/>
          <a:p>
            <a:fld id="{1F783195-A952-4344-857D-FED4D42A8229}" type="slidenum">
              <a:rPr lang="en-US" smtClean="0"/>
              <a:pPr/>
              <a:t>2</a:t>
            </a:fld>
            <a:endParaRPr lang="en-US"/>
          </a:p>
        </p:txBody>
      </p:sp>
    </p:spTree>
    <p:extLst>
      <p:ext uri="{BB962C8B-B14F-4D97-AF65-F5344CB8AC3E}">
        <p14:creationId xmlns:p14="http://schemas.microsoft.com/office/powerpoint/2010/main" val="3004257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This</a:t>
            </a:r>
            <a:r>
              <a:rPr lang="en-US" baseline="0" dirty="0" smtClean="0"/>
              <a:t> graphic just shows who is responsible for specific tasks along the design to construction continuum.  The advantage both Design Build and CM/GC offer is a collaborative approach to design and construction between the owner and the contractor, more so with CM/GC .  Let’s take a look at CM/GC and how we have used this procurement process successfully in recent years.</a:t>
            </a:r>
            <a:endParaRPr dirty="0"/>
          </a:p>
        </p:txBody>
      </p:sp>
    </p:spTree>
    <p:extLst>
      <p:ext uri="{BB962C8B-B14F-4D97-AF65-F5344CB8AC3E}">
        <p14:creationId xmlns:p14="http://schemas.microsoft.com/office/powerpoint/2010/main" val="3586466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What makes the CMGC procurement</a:t>
            </a:r>
            <a:r>
              <a:rPr lang="en-US" baseline="0" dirty="0" smtClean="0"/>
              <a:t> method a preferable choice is the likelihood of risk reduction for both the owner and the contractor.  This collaborative approach to risk assessment and mitigation creates comes from a combined effort to shared and reduced risk.</a:t>
            </a:r>
            <a:endParaRPr dirty="0"/>
          </a:p>
        </p:txBody>
      </p:sp>
    </p:spTree>
    <p:extLst>
      <p:ext uri="{BB962C8B-B14F-4D97-AF65-F5344CB8AC3E}">
        <p14:creationId xmlns:p14="http://schemas.microsoft.com/office/powerpoint/2010/main" val="250988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Because both owner</a:t>
            </a:r>
            <a:r>
              <a:rPr lang="en-US" baseline="0" dirty="0" smtClean="0"/>
              <a:t>, contractor and ICE team to find the quality solutions in design and construction.</a:t>
            </a:r>
            <a:endParaRPr dirty="0"/>
          </a:p>
        </p:txBody>
      </p:sp>
    </p:spTree>
    <p:extLst>
      <p:ext uri="{BB962C8B-B14F-4D97-AF65-F5344CB8AC3E}">
        <p14:creationId xmlns:p14="http://schemas.microsoft.com/office/powerpoint/2010/main" val="3242675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Here</a:t>
            </a:r>
            <a:r>
              <a:rPr lang="en-US" baseline="0" dirty="0" smtClean="0"/>
              <a:t> are the steps in the CM/GC process.  Often the owner will begin with a request for qualifications to reduce the number of contractors willing or able to make an offer on a RFP.  Once a contractor is chose, based on qualification and best offer, the owner and contractor begin a team effort in detailed design. </a:t>
            </a:r>
            <a:endParaRPr dirty="0"/>
          </a:p>
        </p:txBody>
      </p:sp>
    </p:spTree>
    <p:extLst>
      <p:ext uri="{BB962C8B-B14F-4D97-AF65-F5344CB8AC3E}">
        <p14:creationId xmlns:p14="http://schemas.microsoft.com/office/powerpoint/2010/main" val="2070870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 contractor as a partner in the design process has input into all of thes</a:t>
            </a:r>
            <a:r>
              <a:rPr lang="en-US" baseline="0" dirty="0" smtClean="0"/>
              <a:t>e detailed design and pre-construction aspects.  With both parties working toward a common final design, there is quite a bit of collaboration and transparency on estimated costs.	</a:t>
            </a:r>
            <a:endParaRPr dirty="0"/>
          </a:p>
        </p:txBody>
      </p:sp>
    </p:spTree>
    <p:extLst>
      <p:ext uri="{BB962C8B-B14F-4D97-AF65-F5344CB8AC3E}">
        <p14:creationId xmlns:p14="http://schemas.microsoft.com/office/powerpoint/2010/main" val="73624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Ultimately, toward the end of final design a Guaranteed</a:t>
            </a:r>
            <a:r>
              <a:rPr lang="en-US" baseline="0" dirty="0" smtClean="0"/>
              <a:t> Maximum Price will be coordinated.  This is where the ICE becomes an essential part of the process.  The ICE works with both the owner and the contractor weighing owner Engineer’s estimate with the Contractor Estimate.  In the end, they validate a final Unit Price, GMP or recommend a blend between the two, known as a Schedule of Values.  </a:t>
            </a:r>
            <a:endParaRPr dirty="0"/>
          </a:p>
        </p:txBody>
      </p:sp>
    </p:spTree>
    <p:extLst>
      <p:ext uri="{BB962C8B-B14F-4D97-AF65-F5344CB8AC3E}">
        <p14:creationId xmlns:p14="http://schemas.microsoft.com/office/powerpoint/2010/main" val="1408662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In the end, if</a:t>
            </a:r>
            <a:r>
              <a:rPr lang="en-US" baseline="0" dirty="0" smtClean="0"/>
              <a:t> a agreed GMP cannot be reached, the owner has the option to proceed to a competitive bid, with the final detailed design.	</a:t>
            </a:r>
            <a:endParaRPr dirty="0"/>
          </a:p>
        </p:txBody>
      </p:sp>
    </p:spTree>
    <p:extLst>
      <p:ext uri="{BB962C8B-B14F-4D97-AF65-F5344CB8AC3E}">
        <p14:creationId xmlns:p14="http://schemas.microsoft.com/office/powerpoint/2010/main" val="147117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bg1"/>
                </a:solidFill>
                <a:latin typeface="Arial"/>
                <a:cs typeface="Arial"/>
              </a:defRPr>
            </a:lvl1pPr>
          </a:lstStyle>
          <a:p>
            <a:pPr marL="12700">
              <a:lnSpc>
                <a:spcPct val="100000"/>
              </a:lnSpc>
            </a:pPr>
            <a:r>
              <a:rPr dirty="0"/>
              <a:t>Al</a:t>
            </a:r>
            <a:r>
              <a:rPr spc="-5" dirty="0"/>
              <a:t>a</a:t>
            </a:r>
            <a:r>
              <a:rPr spc="5" dirty="0"/>
              <a:t>sk</a:t>
            </a:r>
            <a:r>
              <a:rPr dirty="0"/>
              <a:t>a</a:t>
            </a:r>
            <a:r>
              <a:rPr spc="-25" dirty="0"/>
              <a:t> </a:t>
            </a:r>
            <a:r>
              <a:rPr spc="-5" dirty="0"/>
              <a:t>DO</a:t>
            </a:r>
            <a:r>
              <a:rPr dirty="0"/>
              <a:t>T&amp;PF</a:t>
            </a:r>
          </a:p>
        </p:txBody>
      </p:sp>
      <p:sp>
        <p:nvSpPr>
          <p:cNvPr id="5" name="Holder 5"/>
          <p:cNvSpPr>
            <a:spLocks noGrp="1"/>
          </p:cNvSpPr>
          <p:nvPr>
            <p:ph type="dt" sz="half" idx="6"/>
          </p:nvPr>
        </p:nvSpPr>
        <p:spPr/>
        <p:txBody>
          <a:bodyPr lIns="0" tIns="0" rIns="0" bIns="0"/>
          <a:lstStyle>
            <a:lvl1pPr>
              <a:defRPr sz="800" b="0" i="0">
                <a:solidFill>
                  <a:schemeClr val="bg1"/>
                </a:solidFill>
                <a:latin typeface="Arial"/>
                <a:cs typeface="Arial"/>
              </a:defRPr>
            </a:lvl1pPr>
          </a:lstStyle>
          <a:p>
            <a:pPr marL="12700">
              <a:lnSpc>
                <a:spcPct val="100000"/>
              </a:lnSpc>
            </a:pPr>
            <a:r>
              <a:rPr spc="-5" dirty="0"/>
              <a:t>2</a:t>
            </a:r>
            <a:r>
              <a:rPr dirty="0"/>
              <a:t>/</a:t>
            </a:r>
            <a:r>
              <a:rPr spc="-5" dirty="0"/>
              <a:t>23</a:t>
            </a:r>
            <a:r>
              <a:rPr dirty="0"/>
              <a:t>/</a:t>
            </a:r>
            <a:r>
              <a:rPr spc="-5" dirty="0"/>
              <a:t>2015</a:t>
            </a:r>
          </a:p>
        </p:txBody>
      </p:sp>
      <p:sp>
        <p:nvSpPr>
          <p:cNvPr id="6" name="Holder 6"/>
          <p:cNvSpPr>
            <a:spLocks noGrp="1"/>
          </p:cNvSpPr>
          <p:nvPr>
            <p:ph type="sldNum" sz="quarter" idx="7"/>
          </p:nvPr>
        </p:nvSpPr>
        <p:spPr/>
        <p:txBody>
          <a:bodyPr lIns="0" tIns="0" rIns="0" bIns="0"/>
          <a:lstStyle>
            <a:lvl1pPr>
              <a:defRPr sz="800" b="0" i="0">
                <a:solidFill>
                  <a:schemeClr val="bg1"/>
                </a:solidFill>
                <a:latin typeface="Arial"/>
                <a:cs typeface="Arial"/>
              </a:defRPr>
            </a:lvl1pPr>
          </a:lstStyle>
          <a:p>
            <a:pPr marL="25400">
              <a:lnSpc>
                <a:spcPct val="10000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1" i="0">
                <a:solidFill>
                  <a:schemeClr val="tx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bg1"/>
                </a:solidFill>
                <a:latin typeface="Arial"/>
                <a:cs typeface="Arial"/>
              </a:defRPr>
            </a:lvl1pPr>
          </a:lstStyle>
          <a:p>
            <a:pPr marL="12700">
              <a:lnSpc>
                <a:spcPct val="100000"/>
              </a:lnSpc>
            </a:pPr>
            <a:r>
              <a:rPr dirty="0"/>
              <a:t>Al</a:t>
            </a:r>
            <a:r>
              <a:rPr spc="-5" dirty="0"/>
              <a:t>a</a:t>
            </a:r>
            <a:r>
              <a:rPr spc="5" dirty="0"/>
              <a:t>sk</a:t>
            </a:r>
            <a:r>
              <a:rPr dirty="0"/>
              <a:t>a</a:t>
            </a:r>
            <a:r>
              <a:rPr spc="-25" dirty="0"/>
              <a:t> </a:t>
            </a:r>
            <a:r>
              <a:rPr spc="-5" dirty="0"/>
              <a:t>DO</a:t>
            </a:r>
            <a:r>
              <a:rPr dirty="0"/>
              <a:t>T&amp;PF</a:t>
            </a:r>
          </a:p>
        </p:txBody>
      </p:sp>
      <p:sp>
        <p:nvSpPr>
          <p:cNvPr id="5" name="Holder 5"/>
          <p:cNvSpPr>
            <a:spLocks noGrp="1"/>
          </p:cNvSpPr>
          <p:nvPr>
            <p:ph type="dt" sz="half" idx="6"/>
          </p:nvPr>
        </p:nvSpPr>
        <p:spPr/>
        <p:txBody>
          <a:bodyPr lIns="0" tIns="0" rIns="0" bIns="0"/>
          <a:lstStyle>
            <a:lvl1pPr>
              <a:defRPr sz="800" b="0" i="0">
                <a:solidFill>
                  <a:schemeClr val="bg1"/>
                </a:solidFill>
                <a:latin typeface="Arial"/>
                <a:cs typeface="Arial"/>
              </a:defRPr>
            </a:lvl1pPr>
          </a:lstStyle>
          <a:p>
            <a:pPr marL="12700">
              <a:lnSpc>
                <a:spcPct val="100000"/>
              </a:lnSpc>
            </a:pPr>
            <a:r>
              <a:rPr spc="-5" dirty="0"/>
              <a:t>2</a:t>
            </a:r>
            <a:r>
              <a:rPr dirty="0"/>
              <a:t>/</a:t>
            </a:r>
            <a:r>
              <a:rPr spc="-5" dirty="0"/>
              <a:t>23</a:t>
            </a:r>
            <a:r>
              <a:rPr dirty="0"/>
              <a:t>/</a:t>
            </a:r>
            <a:r>
              <a:rPr spc="-5" dirty="0"/>
              <a:t>2015</a:t>
            </a:r>
          </a:p>
        </p:txBody>
      </p:sp>
      <p:sp>
        <p:nvSpPr>
          <p:cNvPr id="6" name="Holder 6"/>
          <p:cNvSpPr>
            <a:spLocks noGrp="1"/>
          </p:cNvSpPr>
          <p:nvPr>
            <p:ph type="sldNum" sz="quarter" idx="7"/>
          </p:nvPr>
        </p:nvSpPr>
        <p:spPr/>
        <p:txBody>
          <a:bodyPr lIns="0" tIns="0" rIns="0" bIns="0"/>
          <a:lstStyle>
            <a:lvl1pPr>
              <a:defRPr sz="800" b="0" i="0">
                <a:solidFill>
                  <a:schemeClr val="bg1"/>
                </a:solidFill>
                <a:latin typeface="Arial"/>
                <a:cs typeface="Arial"/>
              </a:defRPr>
            </a:lvl1pPr>
          </a:lstStyle>
          <a:p>
            <a:pPr marL="25400">
              <a:lnSpc>
                <a:spcPct val="10000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1" i="0">
                <a:solidFill>
                  <a:schemeClr val="tx1"/>
                </a:solidFill>
                <a:latin typeface="Arial Black"/>
                <a:cs typeface="Arial Black"/>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chemeClr val="bg1"/>
                </a:solidFill>
                <a:latin typeface="Arial"/>
                <a:cs typeface="Arial"/>
              </a:defRPr>
            </a:lvl1pPr>
          </a:lstStyle>
          <a:p>
            <a:pPr marL="12700">
              <a:lnSpc>
                <a:spcPct val="100000"/>
              </a:lnSpc>
            </a:pPr>
            <a:r>
              <a:rPr dirty="0"/>
              <a:t>Al</a:t>
            </a:r>
            <a:r>
              <a:rPr spc="-5" dirty="0"/>
              <a:t>a</a:t>
            </a:r>
            <a:r>
              <a:rPr spc="5" dirty="0"/>
              <a:t>sk</a:t>
            </a:r>
            <a:r>
              <a:rPr dirty="0"/>
              <a:t>a</a:t>
            </a:r>
            <a:r>
              <a:rPr spc="-25" dirty="0"/>
              <a:t> </a:t>
            </a:r>
            <a:r>
              <a:rPr spc="-5" dirty="0"/>
              <a:t>DO</a:t>
            </a:r>
            <a:r>
              <a:rPr dirty="0"/>
              <a:t>T&amp;PF</a:t>
            </a:r>
          </a:p>
        </p:txBody>
      </p:sp>
      <p:sp>
        <p:nvSpPr>
          <p:cNvPr id="6" name="Holder 6"/>
          <p:cNvSpPr>
            <a:spLocks noGrp="1"/>
          </p:cNvSpPr>
          <p:nvPr>
            <p:ph type="dt" sz="half" idx="6"/>
          </p:nvPr>
        </p:nvSpPr>
        <p:spPr/>
        <p:txBody>
          <a:bodyPr lIns="0" tIns="0" rIns="0" bIns="0"/>
          <a:lstStyle>
            <a:lvl1pPr>
              <a:defRPr sz="800" b="0" i="0">
                <a:solidFill>
                  <a:schemeClr val="bg1"/>
                </a:solidFill>
                <a:latin typeface="Arial"/>
                <a:cs typeface="Arial"/>
              </a:defRPr>
            </a:lvl1pPr>
          </a:lstStyle>
          <a:p>
            <a:pPr marL="12700">
              <a:lnSpc>
                <a:spcPct val="100000"/>
              </a:lnSpc>
            </a:pPr>
            <a:r>
              <a:rPr spc="-5" dirty="0"/>
              <a:t>2</a:t>
            </a:r>
            <a:r>
              <a:rPr dirty="0"/>
              <a:t>/</a:t>
            </a:r>
            <a:r>
              <a:rPr spc="-5" dirty="0"/>
              <a:t>23</a:t>
            </a:r>
            <a:r>
              <a:rPr dirty="0"/>
              <a:t>/</a:t>
            </a:r>
            <a:r>
              <a:rPr spc="-5" dirty="0"/>
              <a:t>2015</a:t>
            </a:r>
          </a:p>
        </p:txBody>
      </p:sp>
      <p:sp>
        <p:nvSpPr>
          <p:cNvPr id="7" name="Holder 7"/>
          <p:cNvSpPr>
            <a:spLocks noGrp="1"/>
          </p:cNvSpPr>
          <p:nvPr>
            <p:ph type="sldNum" sz="quarter" idx="7"/>
          </p:nvPr>
        </p:nvSpPr>
        <p:spPr/>
        <p:txBody>
          <a:bodyPr lIns="0" tIns="0" rIns="0" bIns="0"/>
          <a:lstStyle>
            <a:lvl1pPr>
              <a:defRPr sz="800" b="0" i="0">
                <a:solidFill>
                  <a:schemeClr val="bg1"/>
                </a:solidFill>
                <a:latin typeface="Arial"/>
                <a:cs typeface="Arial"/>
              </a:defRPr>
            </a:lvl1pPr>
          </a:lstStyle>
          <a:p>
            <a:pPr marL="25400">
              <a:lnSpc>
                <a:spcPct val="10000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1" i="0">
                <a:solidFill>
                  <a:schemeClr val="tx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defRPr sz="800" b="0" i="0">
                <a:solidFill>
                  <a:schemeClr val="bg1"/>
                </a:solidFill>
                <a:latin typeface="Arial"/>
                <a:cs typeface="Arial"/>
              </a:defRPr>
            </a:lvl1pPr>
          </a:lstStyle>
          <a:p>
            <a:pPr marL="12700">
              <a:lnSpc>
                <a:spcPct val="100000"/>
              </a:lnSpc>
            </a:pPr>
            <a:r>
              <a:rPr dirty="0"/>
              <a:t>Al</a:t>
            </a:r>
            <a:r>
              <a:rPr spc="-5" dirty="0"/>
              <a:t>a</a:t>
            </a:r>
            <a:r>
              <a:rPr spc="5" dirty="0"/>
              <a:t>sk</a:t>
            </a:r>
            <a:r>
              <a:rPr dirty="0"/>
              <a:t>a</a:t>
            </a:r>
            <a:r>
              <a:rPr spc="-25" dirty="0"/>
              <a:t> </a:t>
            </a:r>
            <a:r>
              <a:rPr spc="-5" dirty="0"/>
              <a:t>DO</a:t>
            </a:r>
            <a:r>
              <a:rPr dirty="0"/>
              <a:t>T&amp;PF</a:t>
            </a:r>
          </a:p>
        </p:txBody>
      </p:sp>
      <p:sp>
        <p:nvSpPr>
          <p:cNvPr id="4" name="Holder 4"/>
          <p:cNvSpPr>
            <a:spLocks noGrp="1"/>
          </p:cNvSpPr>
          <p:nvPr>
            <p:ph type="dt" sz="half" idx="6"/>
          </p:nvPr>
        </p:nvSpPr>
        <p:spPr/>
        <p:txBody>
          <a:bodyPr lIns="0" tIns="0" rIns="0" bIns="0"/>
          <a:lstStyle>
            <a:lvl1pPr>
              <a:defRPr sz="800" b="0" i="0">
                <a:solidFill>
                  <a:schemeClr val="bg1"/>
                </a:solidFill>
                <a:latin typeface="Arial"/>
                <a:cs typeface="Arial"/>
              </a:defRPr>
            </a:lvl1pPr>
          </a:lstStyle>
          <a:p>
            <a:pPr marL="12700">
              <a:lnSpc>
                <a:spcPct val="100000"/>
              </a:lnSpc>
            </a:pPr>
            <a:r>
              <a:rPr spc="-5" dirty="0"/>
              <a:t>2</a:t>
            </a:r>
            <a:r>
              <a:rPr dirty="0"/>
              <a:t>/</a:t>
            </a:r>
            <a:r>
              <a:rPr spc="-5" dirty="0"/>
              <a:t>23</a:t>
            </a:r>
            <a:r>
              <a:rPr dirty="0"/>
              <a:t>/</a:t>
            </a:r>
            <a:r>
              <a:rPr spc="-5" dirty="0"/>
              <a:t>2015</a:t>
            </a:r>
          </a:p>
        </p:txBody>
      </p:sp>
      <p:sp>
        <p:nvSpPr>
          <p:cNvPr id="5" name="Holder 5"/>
          <p:cNvSpPr>
            <a:spLocks noGrp="1"/>
          </p:cNvSpPr>
          <p:nvPr>
            <p:ph type="sldNum" sz="quarter" idx="7"/>
          </p:nvPr>
        </p:nvSpPr>
        <p:spPr/>
        <p:txBody>
          <a:bodyPr lIns="0" tIns="0" rIns="0" bIns="0"/>
          <a:lstStyle>
            <a:lvl1pPr>
              <a:defRPr sz="800" b="0" i="0">
                <a:solidFill>
                  <a:schemeClr val="bg1"/>
                </a:solidFill>
                <a:latin typeface="Arial"/>
                <a:cs typeface="Arial"/>
              </a:defRPr>
            </a:lvl1pPr>
          </a:lstStyle>
          <a:p>
            <a:pPr marL="25400">
              <a:lnSpc>
                <a:spcPct val="10000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419855"/>
            <a:ext cx="9144000" cy="3438525"/>
          </a:xfrm>
          <a:custGeom>
            <a:avLst/>
            <a:gdLst/>
            <a:ahLst/>
            <a:cxnLst/>
            <a:rect l="l" t="t" r="r" b="b"/>
            <a:pathLst>
              <a:path w="9144000" h="3438525">
                <a:moveTo>
                  <a:pt x="0" y="3438144"/>
                </a:moveTo>
                <a:lnTo>
                  <a:pt x="9144000" y="3438144"/>
                </a:lnTo>
                <a:lnTo>
                  <a:pt x="9144000" y="0"/>
                </a:lnTo>
                <a:lnTo>
                  <a:pt x="0" y="0"/>
                </a:lnTo>
                <a:lnTo>
                  <a:pt x="0" y="3438144"/>
                </a:lnTo>
                <a:close/>
              </a:path>
            </a:pathLst>
          </a:custGeom>
          <a:solidFill>
            <a:srgbClr val="002060"/>
          </a:solidFill>
        </p:spPr>
        <p:txBody>
          <a:bodyPr wrap="square" lIns="0" tIns="0" rIns="0" bIns="0" rtlCol="0"/>
          <a:lstStyle/>
          <a:p>
            <a:endParaRPr/>
          </a:p>
        </p:txBody>
      </p:sp>
      <p:sp>
        <p:nvSpPr>
          <p:cNvPr id="17" name="bk object 17"/>
          <p:cNvSpPr/>
          <p:nvPr/>
        </p:nvSpPr>
        <p:spPr>
          <a:xfrm>
            <a:off x="7615428" y="0"/>
            <a:ext cx="1528572" cy="6848855"/>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6089903" y="63"/>
            <a:ext cx="1545335" cy="6848792"/>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3038855" y="63"/>
            <a:ext cx="1545335" cy="6848792"/>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0" y="63"/>
            <a:ext cx="1536192" cy="6848792"/>
          </a:xfrm>
          <a:prstGeom prst="rect">
            <a:avLst/>
          </a:prstGeom>
          <a:blipFill>
            <a:blip r:embed="rId5" cstate="print"/>
            <a:stretch>
              <a:fillRect/>
            </a:stretch>
          </a:blipFill>
        </p:spPr>
        <p:txBody>
          <a:bodyPr wrap="square" lIns="0" tIns="0" rIns="0" bIns="0" rtlCol="0"/>
          <a:lstStyle/>
          <a:p>
            <a:endParaRPr/>
          </a:p>
        </p:txBody>
      </p:sp>
      <p:sp>
        <p:nvSpPr>
          <p:cNvPr id="21" name="bk object 21"/>
          <p:cNvSpPr/>
          <p:nvPr/>
        </p:nvSpPr>
        <p:spPr>
          <a:xfrm>
            <a:off x="1514855" y="63"/>
            <a:ext cx="1545335" cy="6848792"/>
          </a:xfrm>
          <a:prstGeom prst="rect">
            <a:avLst/>
          </a:prstGeom>
          <a:blipFill>
            <a:blip r:embed="rId6" cstate="print"/>
            <a:stretch>
              <a:fillRect/>
            </a:stretch>
          </a:blipFill>
        </p:spPr>
        <p:txBody>
          <a:bodyPr wrap="square" lIns="0" tIns="0" rIns="0" bIns="0" rtlCol="0"/>
          <a:lstStyle/>
          <a:p>
            <a:endParaRPr/>
          </a:p>
        </p:txBody>
      </p:sp>
      <p:sp>
        <p:nvSpPr>
          <p:cNvPr id="22" name="bk object 22"/>
          <p:cNvSpPr/>
          <p:nvPr/>
        </p:nvSpPr>
        <p:spPr>
          <a:xfrm>
            <a:off x="4562855" y="0"/>
            <a:ext cx="1548383" cy="6848855"/>
          </a:xfrm>
          <a:prstGeom prst="rect">
            <a:avLst/>
          </a:prstGeom>
          <a:blipFill>
            <a:blip r:embed="rId7" cstate="print"/>
            <a:stretch>
              <a:fillRect/>
            </a:stretch>
          </a:blipFill>
        </p:spPr>
        <p:txBody>
          <a:bodyPr wrap="square" lIns="0" tIns="0" rIns="0" bIns="0" rtlCol="0"/>
          <a:lstStyle/>
          <a:p>
            <a:endParaRPr/>
          </a:p>
        </p:txBody>
      </p:sp>
      <p:sp>
        <p:nvSpPr>
          <p:cNvPr id="23" name="bk object 23"/>
          <p:cNvSpPr/>
          <p:nvPr/>
        </p:nvSpPr>
        <p:spPr>
          <a:xfrm>
            <a:off x="4005071" y="2847975"/>
            <a:ext cx="1114425" cy="1114425"/>
          </a:xfrm>
          <a:prstGeom prst="rect">
            <a:avLst/>
          </a:prstGeom>
          <a:blipFill>
            <a:blip r:embed="rId8" cstate="print"/>
            <a:stretch>
              <a:fillRect/>
            </a:stretch>
          </a:blipFill>
        </p:spPr>
        <p:txBody>
          <a:bodyPr wrap="square" lIns="0" tIns="0" rIns="0" bIns="0" rtlCol="0"/>
          <a:lstStyle/>
          <a:p>
            <a:endParaRPr/>
          </a:p>
        </p:txBody>
      </p:sp>
      <p:sp>
        <p:nvSpPr>
          <p:cNvPr id="24" name="bk object 24"/>
          <p:cNvSpPr/>
          <p:nvPr/>
        </p:nvSpPr>
        <p:spPr>
          <a:xfrm>
            <a:off x="1961388" y="3874008"/>
            <a:ext cx="5385815" cy="653795"/>
          </a:xfrm>
          <a:prstGeom prst="rect">
            <a:avLst/>
          </a:prstGeom>
          <a:blipFill>
            <a:blip r:embed="rId9" cstate="print"/>
            <a:stretch>
              <a:fillRect/>
            </a:stretch>
          </a:blipFill>
        </p:spPr>
        <p:txBody>
          <a:bodyPr wrap="square" lIns="0" tIns="0" rIns="0" bIns="0" rtlCol="0"/>
          <a:lstStyle/>
          <a:p>
            <a:endParaRPr/>
          </a:p>
        </p:txBody>
      </p:sp>
      <p:sp>
        <p:nvSpPr>
          <p:cNvPr id="25" name="bk object 25"/>
          <p:cNvSpPr/>
          <p:nvPr/>
        </p:nvSpPr>
        <p:spPr>
          <a:xfrm>
            <a:off x="6810755" y="3874008"/>
            <a:ext cx="667511" cy="653795"/>
          </a:xfrm>
          <a:prstGeom prst="rect">
            <a:avLst/>
          </a:prstGeom>
          <a:blipFill>
            <a:blip r:embed="rId10" cstate="print"/>
            <a:stretch>
              <a:fillRect/>
            </a:stretch>
          </a:blipFill>
        </p:spPr>
        <p:txBody>
          <a:bodyPr wrap="square" lIns="0" tIns="0" rIns="0" bIns="0" rtlCol="0"/>
          <a:lstStyle/>
          <a:p>
            <a:endParaRPr/>
          </a:p>
        </p:txBody>
      </p:sp>
      <p:sp>
        <p:nvSpPr>
          <p:cNvPr id="26" name="bk object 26"/>
          <p:cNvSpPr/>
          <p:nvPr/>
        </p:nvSpPr>
        <p:spPr>
          <a:xfrm>
            <a:off x="696467" y="4346448"/>
            <a:ext cx="7781543" cy="653795"/>
          </a:xfrm>
          <a:prstGeom prst="rect">
            <a:avLst/>
          </a:prstGeom>
          <a:blipFill>
            <a:blip r:embed="rId11" cstate="print"/>
            <a:stretch>
              <a:fillRect/>
            </a:stretch>
          </a:blipFill>
        </p:spPr>
        <p:txBody>
          <a:bodyPr wrap="square" lIns="0" tIns="0" rIns="0" bIns="0" rtlCol="0"/>
          <a:lstStyle/>
          <a:p>
            <a:endParaRPr/>
          </a:p>
        </p:txBody>
      </p:sp>
      <p:sp>
        <p:nvSpPr>
          <p:cNvPr id="27" name="bk object 27"/>
          <p:cNvSpPr/>
          <p:nvPr/>
        </p:nvSpPr>
        <p:spPr>
          <a:xfrm>
            <a:off x="7943088" y="4346448"/>
            <a:ext cx="667511" cy="653795"/>
          </a:xfrm>
          <a:prstGeom prst="rect">
            <a:avLst/>
          </a:prstGeom>
          <a:blipFill>
            <a:blip r:embed="rId10" cstate="print"/>
            <a:stretch>
              <a:fillRect/>
            </a:stretch>
          </a:blipFill>
        </p:spPr>
        <p:txBody>
          <a:bodyPr wrap="square" lIns="0" tIns="0" rIns="0" bIns="0" rtlCol="0"/>
          <a:lstStyle/>
          <a:p>
            <a:endParaRPr/>
          </a:p>
        </p:txBody>
      </p:sp>
      <p:sp>
        <p:nvSpPr>
          <p:cNvPr id="28" name="bk object 28"/>
          <p:cNvSpPr/>
          <p:nvPr/>
        </p:nvSpPr>
        <p:spPr>
          <a:xfrm>
            <a:off x="2214054" y="4090670"/>
            <a:ext cx="4705489" cy="363816"/>
          </a:xfrm>
          <a:prstGeom prst="rect">
            <a:avLst/>
          </a:prstGeom>
          <a:blipFill>
            <a:blip r:embed="rId12" cstate="print"/>
            <a:stretch>
              <a:fillRect/>
            </a:stretch>
          </a:blipFill>
        </p:spPr>
        <p:txBody>
          <a:bodyPr wrap="square" lIns="0" tIns="0" rIns="0" bIns="0" rtlCol="0"/>
          <a:lstStyle/>
          <a:p>
            <a:endParaRPr/>
          </a:p>
        </p:txBody>
      </p:sp>
      <p:sp>
        <p:nvSpPr>
          <p:cNvPr id="29" name="bk object 29"/>
          <p:cNvSpPr/>
          <p:nvPr/>
        </p:nvSpPr>
        <p:spPr>
          <a:xfrm>
            <a:off x="4730511" y="4280165"/>
            <a:ext cx="70485" cy="58419"/>
          </a:xfrm>
          <a:custGeom>
            <a:avLst/>
            <a:gdLst/>
            <a:ahLst/>
            <a:cxnLst/>
            <a:rect l="l" t="t" r="r" b="b"/>
            <a:pathLst>
              <a:path w="70485" h="58420">
                <a:moveTo>
                  <a:pt x="70269" y="0"/>
                </a:moveTo>
                <a:lnTo>
                  <a:pt x="58424" y="3987"/>
                </a:lnTo>
                <a:lnTo>
                  <a:pt x="46230" y="7626"/>
                </a:lnTo>
                <a:lnTo>
                  <a:pt x="27283" y="13071"/>
                </a:lnTo>
                <a:lnTo>
                  <a:pt x="15059" y="17522"/>
                </a:lnTo>
                <a:lnTo>
                  <a:pt x="8022" y="21390"/>
                </a:lnTo>
                <a:lnTo>
                  <a:pt x="2171" y="26873"/>
                </a:lnTo>
                <a:lnTo>
                  <a:pt x="0" y="31673"/>
                </a:lnTo>
                <a:lnTo>
                  <a:pt x="0" y="37058"/>
                </a:lnTo>
                <a:lnTo>
                  <a:pt x="0" y="43192"/>
                </a:lnTo>
                <a:lnTo>
                  <a:pt x="2146" y="48221"/>
                </a:lnTo>
                <a:lnTo>
                  <a:pt x="6438" y="52120"/>
                </a:lnTo>
                <a:lnTo>
                  <a:pt x="10718" y="56032"/>
                </a:lnTo>
                <a:lnTo>
                  <a:pt x="17018" y="57975"/>
                </a:lnTo>
                <a:lnTo>
                  <a:pt x="25349" y="57975"/>
                </a:lnTo>
                <a:lnTo>
                  <a:pt x="34048" y="57975"/>
                </a:lnTo>
                <a:lnTo>
                  <a:pt x="65570" y="36195"/>
                </a:lnTo>
                <a:lnTo>
                  <a:pt x="70269" y="22212"/>
                </a:lnTo>
                <a:lnTo>
                  <a:pt x="70269" y="12484"/>
                </a:lnTo>
                <a:lnTo>
                  <a:pt x="70269" y="0"/>
                </a:lnTo>
                <a:close/>
              </a:path>
            </a:pathLst>
          </a:custGeom>
          <a:ln w="12192">
            <a:solidFill>
              <a:srgbClr val="000000"/>
            </a:solidFill>
          </a:ln>
        </p:spPr>
        <p:txBody>
          <a:bodyPr wrap="square" lIns="0" tIns="0" rIns="0" bIns="0" rtlCol="0"/>
          <a:lstStyle/>
          <a:p>
            <a:endParaRPr/>
          </a:p>
        </p:txBody>
      </p:sp>
      <p:sp>
        <p:nvSpPr>
          <p:cNvPr id="30" name="bk object 30"/>
          <p:cNvSpPr/>
          <p:nvPr/>
        </p:nvSpPr>
        <p:spPr>
          <a:xfrm>
            <a:off x="3508263" y="4280165"/>
            <a:ext cx="70485" cy="58419"/>
          </a:xfrm>
          <a:custGeom>
            <a:avLst/>
            <a:gdLst/>
            <a:ahLst/>
            <a:cxnLst/>
            <a:rect l="l" t="t" r="r" b="b"/>
            <a:pathLst>
              <a:path w="70485" h="58420">
                <a:moveTo>
                  <a:pt x="70269" y="0"/>
                </a:moveTo>
                <a:lnTo>
                  <a:pt x="58421" y="3988"/>
                </a:lnTo>
                <a:lnTo>
                  <a:pt x="46227" y="7628"/>
                </a:lnTo>
                <a:lnTo>
                  <a:pt x="27280" y="13073"/>
                </a:lnTo>
                <a:lnTo>
                  <a:pt x="15057" y="17523"/>
                </a:lnTo>
                <a:lnTo>
                  <a:pt x="8020" y="21391"/>
                </a:lnTo>
                <a:lnTo>
                  <a:pt x="2171" y="26873"/>
                </a:lnTo>
                <a:lnTo>
                  <a:pt x="0" y="31673"/>
                </a:lnTo>
                <a:lnTo>
                  <a:pt x="0" y="37058"/>
                </a:lnTo>
                <a:lnTo>
                  <a:pt x="0" y="43192"/>
                </a:lnTo>
                <a:lnTo>
                  <a:pt x="2146" y="48221"/>
                </a:lnTo>
                <a:lnTo>
                  <a:pt x="6438" y="52120"/>
                </a:lnTo>
                <a:lnTo>
                  <a:pt x="10718" y="56032"/>
                </a:lnTo>
                <a:lnTo>
                  <a:pt x="17030" y="57975"/>
                </a:lnTo>
                <a:lnTo>
                  <a:pt x="25349" y="57975"/>
                </a:lnTo>
                <a:lnTo>
                  <a:pt x="34048" y="57975"/>
                </a:lnTo>
                <a:lnTo>
                  <a:pt x="65570" y="36195"/>
                </a:lnTo>
                <a:lnTo>
                  <a:pt x="70269" y="22212"/>
                </a:lnTo>
                <a:lnTo>
                  <a:pt x="70269" y="12484"/>
                </a:lnTo>
                <a:lnTo>
                  <a:pt x="70269" y="0"/>
                </a:lnTo>
                <a:close/>
              </a:path>
            </a:pathLst>
          </a:custGeom>
          <a:ln w="12192">
            <a:solidFill>
              <a:srgbClr val="000000"/>
            </a:solidFill>
          </a:ln>
        </p:spPr>
        <p:txBody>
          <a:bodyPr wrap="square" lIns="0" tIns="0" rIns="0" bIns="0" rtlCol="0"/>
          <a:lstStyle/>
          <a:p>
            <a:endParaRPr/>
          </a:p>
        </p:txBody>
      </p:sp>
      <p:sp>
        <p:nvSpPr>
          <p:cNvPr id="31" name="bk object 31"/>
          <p:cNvSpPr/>
          <p:nvPr/>
        </p:nvSpPr>
        <p:spPr>
          <a:xfrm>
            <a:off x="2743215" y="4280165"/>
            <a:ext cx="70485" cy="58419"/>
          </a:xfrm>
          <a:custGeom>
            <a:avLst/>
            <a:gdLst/>
            <a:ahLst/>
            <a:cxnLst/>
            <a:rect l="l" t="t" r="r" b="b"/>
            <a:pathLst>
              <a:path w="70485" h="58420">
                <a:moveTo>
                  <a:pt x="70269" y="0"/>
                </a:moveTo>
                <a:lnTo>
                  <a:pt x="58424" y="3987"/>
                </a:lnTo>
                <a:lnTo>
                  <a:pt x="46230" y="7626"/>
                </a:lnTo>
                <a:lnTo>
                  <a:pt x="27283" y="13071"/>
                </a:lnTo>
                <a:lnTo>
                  <a:pt x="15059" y="17522"/>
                </a:lnTo>
                <a:lnTo>
                  <a:pt x="8022" y="21390"/>
                </a:lnTo>
                <a:lnTo>
                  <a:pt x="2171" y="26873"/>
                </a:lnTo>
                <a:lnTo>
                  <a:pt x="0" y="31673"/>
                </a:lnTo>
                <a:lnTo>
                  <a:pt x="0" y="37058"/>
                </a:lnTo>
                <a:lnTo>
                  <a:pt x="0" y="43192"/>
                </a:lnTo>
                <a:lnTo>
                  <a:pt x="2146" y="48221"/>
                </a:lnTo>
                <a:lnTo>
                  <a:pt x="6438" y="52120"/>
                </a:lnTo>
                <a:lnTo>
                  <a:pt x="10718" y="56032"/>
                </a:lnTo>
                <a:lnTo>
                  <a:pt x="17018" y="57975"/>
                </a:lnTo>
                <a:lnTo>
                  <a:pt x="25349" y="57975"/>
                </a:lnTo>
                <a:lnTo>
                  <a:pt x="34048" y="57975"/>
                </a:lnTo>
                <a:lnTo>
                  <a:pt x="65570" y="36195"/>
                </a:lnTo>
                <a:lnTo>
                  <a:pt x="70269" y="22212"/>
                </a:lnTo>
                <a:lnTo>
                  <a:pt x="70269" y="12484"/>
                </a:lnTo>
                <a:lnTo>
                  <a:pt x="70269" y="0"/>
                </a:lnTo>
                <a:close/>
              </a:path>
            </a:pathLst>
          </a:custGeom>
          <a:ln w="12192">
            <a:solidFill>
              <a:srgbClr val="000000"/>
            </a:solidFill>
          </a:ln>
        </p:spPr>
        <p:txBody>
          <a:bodyPr wrap="square" lIns="0" tIns="0" rIns="0" bIns="0" rtlCol="0"/>
          <a:lstStyle/>
          <a:p>
            <a:endParaRPr/>
          </a:p>
        </p:txBody>
      </p:sp>
      <p:sp>
        <p:nvSpPr>
          <p:cNvPr id="32" name="bk object 32"/>
          <p:cNvSpPr/>
          <p:nvPr/>
        </p:nvSpPr>
        <p:spPr>
          <a:xfrm>
            <a:off x="4478431" y="4225834"/>
            <a:ext cx="67945" cy="97155"/>
          </a:xfrm>
          <a:custGeom>
            <a:avLst/>
            <a:gdLst/>
            <a:ahLst/>
            <a:cxnLst/>
            <a:rect l="l" t="t" r="r" b="b"/>
            <a:pathLst>
              <a:path w="67945" h="97154">
                <a:moveTo>
                  <a:pt x="34884" y="0"/>
                </a:moveTo>
                <a:lnTo>
                  <a:pt x="1523" y="31440"/>
                </a:lnTo>
                <a:lnTo>
                  <a:pt x="0" y="45571"/>
                </a:lnTo>
                <a:lnTo>
                  <a:pt x="916" y="62027"/>
                </a:lnTo>
                <a:lnTo>
                  <a:pt x="3778" y="74498"/>
                </a:lnTo>
                <a:lnTo>
                  <a:pt x="8575" y="83708"/>
                </a:lnTo>
                <a:lnTo>
                  <a:pt x="19224" y="92970"/>
                </a:lnTo>
                <a:lnTo>
                  <a:pt x="30800" y="96999"/>
                </a:lnTo>
                <a:lnTo>
                  <a:pt x="45548" y="95279"/>
                </a:lnTo>
                <a:lnTo>
                  <a:pt x="55630" y="89380"/>
                </a:lnTo>
                <a:lnTo>
                  <a:pt x="62237" y="79292"/>
                </a:lnTo>
                <a:lnTo>
                  <a:pt x="66129" y="67697"/>
                </a:lnTo>
                <a:lnTo>
                  <a:pt x="67772" y="54095"/>
                </a:lnTo>
                <a:lnTo>
                  <a:pt x="67042" y="36849"/>
                </a:lnTo>
                <a:lnTo>
                  <a:pt x="38741" y="244"/>
                </a:lnTo>
                <a:lnTo>
                  <a:pt x="34884" y="0"/>
                </a:lnTo>
                <a:close/>
              </a:path>
            </a:pathLst>
          </a:custGeom>
          <a:ln w="12192">
            <a:solidFill>
              <a:srgbClr val="000000"/>
            </a:solidFill>
          </a:ln>
        </p:spPr>
        <p:txBody>
          <a:bodyPr wrap="square" lIns="0" tIns="0" rIns="0" bIns="0" rtlCol="0"/>
          <a:lstStyle/>
          <a:p>
            <a:endParaRPr/>
          </a:p>
        </p:txBody>
      </p:sp>
      <p:sp>
        <p:nvSpPr>
          <p:cNvPr id="33" name="bk object 33"/>
          <p:cNvSpPr/>
          <p:nvPr/>
        </p:nvSpPr>
        <p:spPr>
          <a:xfrm>
            <a:off x="6585649" y="4222189"/>
            <a:ext cx="77470" cy="106680"/>
          </a:xfrm>
          <a:custGeom>
            <a:avLst/>
            <a:gdLst/>
            <a:ahLst/>
            <a:cxnLst/>
            <a:rect l="l" t="t" r="r" b="b"/>
            <a:pathLst>
              <a:path w="77470" h="106679">
                <a:moveTo>
                  <a:pt x="38926" y="0"/>
                </a:moveTo>
                <a:lnTo>
                  <a:pt x="2342" y="30929"/>
                </a:lnTo>
                <a:lnTo>
                  <a:pt x="0" y="43432"/>
                </a:lnTo>
                <a:lnTo>
                  <a:pt x="428" y="61632"/>
                </a:lnTo>
                <a:lnTo>
                  <a:pt x="20554" y="101941"/>
                </a:lnTo>
                <a:lnTo>
                  <a:pt x="32497" y="106124"/>
                </a:lnTo>
                <a:lnTo>
                  <a:pt x="47888" y="104845"/>
                </a:lnTo>
                <a:lnTo>
                  <a:pt x="76126" y="65921"/>
                </a:lnTo>
                <a:lnTo>
                  <a:pt x="76937" y="52676"/>
                </a:lnTo>
                <a:lnTo>
                  <a:pt x="75898" y="37449"/>
                </a:lnTo>
                <a:lnTo>
                  <a:pt x="45626" y="616"/>
                </a:lnTo>
                <a:lnTo>
                  <a:pt x="38926" y="0"/>
                </a:lnTo>
                <a:close/>
              </a:path>
            </a:pathLst>
          </a:custGeom>
          <a:ln w="12192">
            <a:solidFill>
              <a:srgbClr val="000000"/>
            </a:solidFill>
          </a:ln>
        </p:spPr>
        <p:txBody>
          <a:bodyPr wrap="square" lIns="0" tIns="0" rIns="0" bIns="0" rtlCol="0"/>
          <a:lstStyle/>
          <a:p>
            <a:endParaRPr/>
          </a:p>
        </p:txBody>
      </p:sp>
      <p:sp>
        <p:nvSpPr>
          <p:cNvPr id="34" name="bk object 34"/>
          <p:cNvSpPr/>
          <p:nvPr/>
        </p:nvSpPr>
        <p:spPr>
          <a:xfrm>
            <a:off x="5759152" y="4214697"/>
            <a:ext cx="75565" cy="42545"/>
          </a:xfrm>
          <a:custGeom>
            <a:avLst/>
            <a:gdLst/>
            <a:ahLst/>
            <a:cxnLst/>
            <a:rect l="l" t="t" r="r" b="b"/>
            <a:pathLst>
              <a:path w="75564" h="42545">
                <a:moveTo>
                  <a:pt x="36939" y="0"/>
                </a:moveTo>
                <a:lnTo>
                  <a:pt x="23802" y="2159"/>
                </a:lnTo>
                <a:lnTo>
                  <a:pt x="12847" y="8639"/>
                </a:lnTo>
                <a:lnTo>
                  <a:pt x="4468" y="20533"/>
                </a:lnTo>
                <a:lnTo>
                  <a:pt x="0" y="31701"/>
                </a:lnTo>
                <a:lnTo>
                  <a:pt x="75154" y="42240"/>
                </a:lnTo>
                <a:lnTo>
                  <a:pt x="56081" y="5493"/>
                </a:lnTo>
                <a:lnTo>
                  <a:pt x="36939" y="0"/>
                </a:lnTo>
                <a:close/>
              </a:path>
            </a:pathLst>
          </a:custGeom>
          <a:ln w="12192">
            <a:solidFill>
              <a:srgbClr val="000000"/>
            </a:solidFill>
          </a:ln>
        </p:spPr>
        <p:txBody>
          <a:bodyPr wrap="square" lIns="0" tIns="0" rIns="0" bIns="0" rtlCol="0"/>
          <a:lstStyle/>
          <a:p>
            <a:endParaRPr/>
          </a:p>
        </p:txBody>
      </p:sp>
      <p:sp>
        <p:nvSpPr>
          <p:cNvPr id="35" name="bk object 35"/>
          <p:cNvSpPr/>
          <p:nvPr/>
        </p:nvSpPr>
        <p:spPr>
          <a:xfrm>
            <a:off x="4209244" y="4214697"/>
            <a:ext cx="75565" cy="42545"/>
          </a:xfrm>
          <a:custGeom>
            <a:avLst/>
            <a:gdLst/>
            <a:ahLst/>
            <a:cxnLst/>
            <a:rect l="l" t="t" r="r" b="b"/>
            <a:pathLst>
              <a:path w="75564" h="42545">
                <a:moveTo>
                  <a:pt x="36939" y="0"/>
                </a:moveTo>
                <a:lnTo>
                  <a:pt x="23802" y="2159"/>
                </a:lnTo>
                <a:lnTo>
                  <a:pt x="12847" y="8639"/>
                </a:lnTo>
                <a:lnTo>
                  <a:pt x="4468" y="20533"/>
                </a:lnTo>
                <a:lnTo>
                  <a:pt x="0" y="31701"/>
                </a:lnTo>
                <a:lnTo>
                  <a:pt x="75154" y="42240"/>
                </a:lnTo>
                <a:lnTo>
                  <a:pt x="56081" y="5493"/>
                </a:lnTo>
                <a:lnTo>
                  <a:pt x="36939" y="0"/>
                </a:lnTo>
                <a:close/>
              </a:path>
            </a:pathLst>
          </a:custGeom>
          <a:ln w="12192">
            <a:solidFill>
              <a:srgbClr val="000000"/>
            </a:solidFill>
          </a:ln>
        </p:spPr>
        <p:txBody>
          <a:bodyPr wrap="square" lIns="0" tIns="0" rIns="0" bIns="0" rtlCol="0"/>
          <a:lstStyle/>
          <a:p>
            <a:endParaRPr/>
          </a:p>
        </p:txBody>
      </p:sp>
      <p:sp>
        <p:nvSpPr>
          <p:cNvPr id="36" name="bk object 36"/>
          <p:cNvSpPr/>
          <p:nvPr/>
        </p:nvSpPr>
        <p:spPr>
          <a:xfrm>
            <a:off x="6507219" y="4168430"/>
            <a:ext cx="233679" cy="213360"/>
          </a:xfrm>
          <a:custGeom>
            <a:avLst/>
            <a:gdLst/>
            <a:ahLst/>
            <a:cxnLst/>
            <a:rect l="l" t="t" r="r" b="b"/>
            <a:pathLst>
              <a:path w="233679" h="213360">
                <a:moveTo>
                  <a:pt x="116201" y="0"/>
                </a:moveTo>
                <a:lnTo>
                  <a:pt x="158858" y="5246"/>
                </a:lnTo>
                <a:lnTo>
                  <a:pt x="201971" y="28562"/>
                </a:lnTo>
                <a:lnTo>
                  <a:pt x="225327" y="63163"/>
                </a:lnTo>
                <a:lnTo>
                  <a:pt x="233683" y="98543"/>
                </a:lnTo>
                <a:lnTo>
                  <a:pt x="233141" y="114178"/>
                </a:lnTo>
                <a:lnTo>
                  <a:pt x="223970" y="152970"/>
                </a:lnTo>
                <a:lnTo>
                  <a:pt x="194234" y="190202"/>
                </a:lnTo>
                <a:lnTo>
                  <a:pt x="148608" y="210129"/>
                </a:lnTo>
                <a:lnTo>
                  <a:pt x="120626" y="213061"/>
                </a:lnTo>
                <a:lnTo>
                  <a:pt x="105147" y="212550"/>
                </a:lnTo>
                <a:lnTo>
                  <a:pt x="65912" y="204665"/>
                </a:lnTo>
                <a:lnTo>
                  <a:pt x="33218" y="183762"/>
                </a:lnTo>
                <a:lnTo>
                  <a:pt x="9230" y="151652"/>
                </a:lnTo>
                <a:lnTo>
                  <a:pt x="0" y="116354"/>
                </a:lnTo>
                <a:lnTo>
                  <a:pt x="482" y="100435"/>
                </a:lnTo>
                <a:lnTo>
                  <a:pt x="9339" y="61344"/>
                </a:lnTo>
                <a:lnTo>
                  <a:pt x="38924" y="23764"/>
                </a:lnTo>
                <a:lnTo>
                  <a:pt x="84542" y="3068"/>
                </a:lnTo>
                <a:lnTo>
                  <a:pt x="116201" y="0"/>
                </a:lnTo>
                <a:close/>
              </a:path>
            </a:pathLst>
          </a:custGeom>
          <a:ln w="12192">
            <a:solidFill>
              <a:srgbClr val="000000"/>
            </a:solidFill>
          </a:ln>
        </p:spPr>
        <p:txBody>
          <a:bodyPr wrap="square" lIns="0" tIns="0" rIns="0" bIns="0" rtlCol="0"/>
          <a:lstStyle/>
          <a:p>
            <a:endParaRPr/>
          </a:p>
        </p:txBody>
      </p:sp>
      <p:sp>
        <p:nvSpPr>
          <p:cNvPr id="37" name="bk object 37"/>
          <p:cNvSpPr/>
          <p:nvPr/>
        </p:nvSpPr>
        <p:spPr>
          <a:xfrm>
            <a:off x="5949558" y="4168430"/>
            <a:ext cx="215900" cy="208915"/>
          </a:xfrm>
          <a:custGeom>
            <a:avLst/>
            <a:gdLst/>
            <a:ahLst/>
            <a:cxnLst/>
            <a:rect l="l" t="t" r="r" b="b"/>
            <a:pathLst>
              <a:path w="215900" h="208914">
                <a:moveTo>
                  <a:pt x="146494" y="0"/>
                </a:moveTo>
                <a:lnTo>
                  <a:pt x="185067" y="9490"/>
                </a:lnTo>
                <a:lnTo>
                  <a:pt x="212234" y="48725"/>
                </a:lnTo>
                <a:lnTo>
                  <a:pt x="215607" y="208495"/>
                </a:lnTo>
                <a:lnTo>
                  <a:pt x="137083" y="208495"/>
                </a:lnTo>
                <a:lnTo>
                  <a:pt x="137083" y="96380"/>
                </a:lnTo>
                <a:lnTo>
                  <a:pt x="135627" y="81310"/>
                </a:lnTo>
                <a:lnTo>
                  <a:pt x="131263" y="70837"/>
                </a:lnTo>
                <a:lnTo>
                  <a:pt x="125247" y="63893"/>
                </a:lnTo>
                <a:lnTo>
                  <a:pt x="118592" y="61239"/>
                </a:lnTo>
                <a:lnTo>
                  <a:pt x="110007" y="61239"/>
                </a:lnTo>
                <a:lnTo>
                  <a:pt x="79280" y="92809"/>
                </a:lnTo>
                <a:lnTo>
                  <a:pt x="78143" y="208495"/>
                </a:lnTo>
                <a:lnTo>
                  <a:pt x="0" y="208495"/>
                </a:lnTo>
                <a:lnTo>
                  <a:pt x="0" y="4610"/>
                </a:lnTo>
                <a:lnTo>
                  <a:pt x="72771" y="4610"/>
                </a:lnTo>
                <a:lnTo>
                  <a:pt x="72771" y="37820"/>
                </a:lnTo>
                <a:lnTo>
                  <a:pt x="82218" y="27041"/>
                </a:lnTo>
                <a:lnTo>
                  <a:pt x="113724" y="5600"/>
                </a:lnTo>
                <a:lnTo>
                  <a:pt x="137980" y="303"/>
                </a:lnTo>
                <a:lnTo>
                  <a:pt x="146494" y="0"/>
                </a:lnTo>
                <a:close/>
              </a:path>
            </a:pathLst>
          </a:custGeom>
          <a:ln w="12191">
            <a:solidFill>
              <a:srgbClr val="000000"/>
            </a:solidFill>
          </a:ln>
        </p:spPr>
        <p:txBody>
          <a:bodyPr wrap="square" lIns="0" tIns="0" rIns="0" bIns="0" rtlCol="0"/>
          <a:lstStyle/>
          <a:p>
            <a:endParaRPr/>
          </a:p>
        </p:txBody>
      </p:sp>
      <p:sp>
        <p:nvSpPr>
          <p:cNvPr id="38" name="bk object 38"/>
          <p:cNvSpPr/>
          <p:nvPr/>
        </p:nvSpPr>
        <p:spPr>
          <a:xfrm>
            <a:off x="5677693" y="4168430"/>
            <a:ext cx="236220" cy="213360"/>
          </a:xfrm>
          <a:custGeom>
            <a:avLst/>
            <a:gdLst/>
            <a:ahLst/>
            <a:cxnLst/>
            <a:rect l="l" t="t" r="r" b="b"/>
            <a:pathLst>
              <a:path w="236220" h="213360">
                <a:moveTo>
                  <a:pt x="115146" y="0"/>
                </a:moveTo>
                <a:lnTo>
                  <a:pt x="157134" y="3879"/>
                </a:lnTo>
                <a:lnTo>
                  <a:pt x="202618" y="26166"/>
                </a:lnTo>
                <a:lnTo>
                  <a:pt x="229071" y="68337"/>
                </a:lnTo>
                <a:lnTo>
                  <a:pt x="236089" y="125945"/>
                </a:lnTo>
                <a:lnTo>
                  <a:pt x="79434" y="125945"/>
                </a:lnTo>
                <a:lnTo>
                  <a:pt x="82314" y="140226"/>
                </a:lnTo>
                <a:lnTo>
                  <a:pt x="87349" y="151031"/>
                </a:lnTo>
                <a:lnTo>
                  <a:pt x="97939" y="160933"/>
                </a:lnTo>
                <a:lnTo>
                  <a:pt x="109170" y="166046"/>
                </a:lnTo>
                <a:lnTo>
                  <a:pt x="125686" y="166081"/>
                </a:lnTo>
                <a:lnTo>
                  <a:pt x="136296" y="163716"/>
                </a:lnTo>
                <a:lnTo>
                  <a:pt x="145284" y="159029"/>
                </a:lnTo>
                <a:lnTo>
                  <a:pt x="149830" y="154736"/>
                </a:lnTo>
                <a:lnTo>
                  <a:pt x="154694" y="148602"/>
                </a:lnTo>
                <a:lnTo>
                  <a:pt x="231682" y="155702"/>
                </a:lnTo>
                <a:lnTo>
                  <a:pt x="206903" y="187172"/>
                </a:lnTo>
                <a:lnTo>
                  <a:pt x="162476" y="208498"/>
                </a:lnTo>
                <a:lnTo>
                  <a:pt x="123985" y="213036"/>
                </a:lnTo>
                <a:lnTo>
                  <a:pt x="107172" y="212703"/>
                </a:lnTo>
                <a:lnTo>
                  <a:pt x="68594" y="207288"/>
                </a:lnTo>
                <a:lnTo>
                  <a:pt x="26984" y="181129"/>
                </a:lnTo>
                <a:lnTo>
                  <a:pt x="6880" y="146957"/>
                </a:lnTo>
                <a:lnTo>
                  <a:pt x="0" y="110895"/>
                </a:lnTo>
                <a:lnTo>
                  <a:pt x="633" y="95822"/>
                </a:lnTo>
                <a:lnTo>
                  <a:pt x="10409" y="57573"/>
                </a:lnTo>
                <a:lnTo>
                  <a:pt x="34123" y="27478"/>
                </a:lnTo>
                <a:lnTo>
                  <a:pt x="67366" y="7866"/>
                </a:lnTo>
                <a:lnTo>
                  <a:pt x="104459" y="310"/>
                </a:lnTo>
                <a:lnTo>
                  <a:pt x="115146" y="0"/>
                </a:lnTo>
                <a:close/>
              </a:path>
            </a:pathLst>
          </a:custGeom>
          <a:ln w="12192">
            <a:solidFill>
              <a:srgbClr val="000000"/>
            </a:solidFill>
          </a:ln>
        </p:spPr>
        <p:txBody>
          <a:bodyPr wrap="square" lIns="0" tIns="0" rIns="0" bIns="0" rtlCol="0"/>
          <a:lstStyle/>
          <a:p>
            <a:endParaRPr/>
          </a:p>
        </p:txBody>
      </p:sp>
      <p:sp>
        <p:nvSpPr>
          <p:cNvPr id="39" name="bk object 39"/>
          <p:cNvSpPr/>
          <p:nvPr/>
        </p:nvSpPr>
        <p:spPr>
          <a:xfrm>
            <a:off x="5294822" y="4168430"/>
            <a:ext cx="346075" cy="208915"/>
          </a:xfrm>
          <a:custGeom>
            <a:avLst/>
            <a:gdLst/>
            <a:ahLst/>
            <a:cxnLst/>
            <a:rect l="l" t="t" r="r" b="b"/>
            <a:pathLst>
              <a:path w="346075" h="208914">
                <a:moveTo>
                  <a:pt x="143509" y="0"/>
                </a:moveTo>
                <a:lnTo>
                  <a:pt x="181063" y="7994"/>
                </a:lnTo>
                <a:lnTo>
                  <a:pt x="199667" y="25077"/>
                </a:lnTo>
                <a:lnTo>
                  <a:pt x="213941" y="20460"/>
                </a:lnTo>
                <a:lnTo>
                  <a:pt x="225545" y="14647"/>
                </a:lnTo>
                <a:lnTo>
                  <a:pt x="235355" y="9057"/>
                </a:lnTo>
                <a:lnTo>
                  <a:pt x="247554" y="4134"/>
                </a:lnTo>
                <a:lnTo>
                  <a:pt x="259666" y="1239"/>
                </a:lnTo>
                <a:lnTo>
                  <a:pt x="272293" y="63"/>
                </a:lnTo>
                <a:lnTo>
                  <a:pt x="287940" y="944"/>
                </a:lnTo>
                <a:lnTo>
                  <a:pt x="330798" y="24633"/>
                </a:lnTo>
                <a:lnTo>
                  <a:pt x="345802" y="73024"/>
                </a:lnTo>
                <a:lnTo>
                  <a:pt x="345960" y="208495"/>
                </a:lnTo>
                <a:lnTo>
                  <a:pt x="267627" y="208495"/>
                </a:lnTo>
                <a:lnTo>
                  <a:pt x="267627" y="92341"/>
                </a:lnTo>
                <a:lnTo>
                  <a:pt x="267627" y="83134"/>
                </a:lnTo>
                <a:lnTo>
                  <a:pt x="265836" y="76276"/>
                </a:lnTo>
                <a:lnTo>
                  <a:pt x="262267" y="71805"/>
                </a:lnTo>
                <a:lnTo>
                  <a:pt x="257035" y="64757"/>
                </a:lnTo>
                <a:lnTo>
                  <a:pt x="250532" y="61239"/>
                </a:lnTo>
                <a:lnTo>
                  <a:pt x="242747" y="61239"/>
                </a:lnTo>
                <a:lnTo>
                  <a:pt x="233565" y="61239"/>
                </a:lnTo>
                <a:lnTo>
                  <a:pt x="212601" y="93621"/>
                </a:lnTo>
                <a:lnTo>
                  <a:pt x="212140" y="208495"/>
                </a:lnTo>
                <a:lnTo>
                  <a:pt x="133807" y="208495"/>
                </a:lnTo>
                <a:lnTo>
                  <a:pt x="133807" y="96189"/>
                </a:lnTo>
                <a:lnTo>
                  <a:pt x="133807" y="87223"/>
                </a:lnTo>
                <a:lnTo>
                  <a:pt x="133299" y="81140"/>
                </a:lnTo>
                <a:lnTo>
                  <a:pt x="132270" y="77939"/>
                </a:lnTo>
                <a:lnTo>
                  <a:pt x="130594" y="72821"/>
                </a:lnTo>
                <a:lnTo>
                  <a:pt x="127711" y="68694"/>
                </a:lnTo>
                <a:lnTo>
                  <a:pt x="123596" y="65557"/>
                </a:lnTo>
                <a:lnTo>
                  <a:pt x="119494" y="62420"/>
                </a:lnTo>
                <a:lnTo>
                  <a:pt x="114668" y="60858"/>
                </a:lnTo>
                <a:lnTo>
                  <a:pt x="109156" y="60858"/>
                </a:lnTo>
                <a:lnTo>
                  <a:pt x="100164" y="60858"/>
                </a:lnTo>
                <a:lnTo>
                  <a:pt x="78927" y="93075"/>
                </a:lnTo>
                <a:lnTo>
                  <a:pt x="78320" y="208495"/>
                </a:lnTo>
                <a:lnTo>
                  <a:pt x="0" y="208495"/>
                </a:lnTo>
                <a:lnTo>
                  <a:pt x="0" y="4610"/>
                </a:lnTo>
                <a:lnTo>
                  <a:pt x="72948" y="4610"/>
                </a:lnTo>
                <a:lnTo>
                  <a:pt x="72948" y="34366"/>
                </a:lnTo>
                <a:lnTo>
                  <a:pt x="82649" y="23952"/>
                </a:lnTo>
                <a:lnTo>
                  <a:pt x="126268" y="1340"/>
                </a:lnTo>
                <a:lnTo>
                  <a:pt x="139055" y="79"/>
                </a:lnTo>
                <a:lnTo>
                  <a:pt x="143509" y="0"/>
                </a:lnTo>
                <a:close/>
              </a:path>
            </a:pathLst>
          </a:custGeom>
          <a:ln w="12192">
            <a:solidFill>
              <a:srgbClr val="000000"/>
            </a:solidFill>
          </a:ln>
        </p:spPr>
        <p:txBody>
          <a:bodyPr wrap="square" lIns="0" tIns="0" rIns="0" bIns="0" rtlCol="0"/>
          <a:lstStyle/>
          <a:p>
            <a:endParaRPr/>
          </a:p>
        </p:txBody>
      </p:sp>
      <p:sp>
        <p:nvSpPr>
          <p:cNvPr id="40" name="bk object 40"/>
          <p:cNvSpPr/>
          <p:nvPr/>
        </p:nvSpPr>
        <p:spPr>
          <a:xfrm>
            <a:off x="4924681" y="4168430"/>
            <a:ext cx="159385" cy="208915"/>
          </a:xfrm>
          <a:custGeom>
            <a:avLst/>
            <a:gdLst/>
            <a:ahLst/>
            <a:cxnLst/>
            <a:rect l="l" t="t" r="r" b="b"/>
            <a:pathLst>
              <a:path w="159385" h="208914">
                <a:moveTo>
                  <a:pt x="122669" y="0"/>
                </a:moveTo>
                <a:lnTo>
                  <a:pt x="134175" y="1120"/>
                </a:lnTo>
                <a:lnTo>
                  <a:pt x="146356" y="4481"/>
                </a:lnTo>
                <a:lnTo>
                  <a:pt x="159220" y="10083"/>
                </a:lnTo>
                <a:lnTo>
                  <a:pt x="136309" y="66421"/>
                </a:lnTo>
                <a:lnTo>
                  <a:pt x="127088" y="62585"/>
                </a:lnTo>
                <a:lnTo>
                  <a:pt x="119799" y="60667"/>
                </a:lnTo>
                <a:lnTo>
                  <a:pt x="114414" y="60667"/>
                </a:lnTo>
                <a:lnTo>
                  <a:pt x="101481" y="63476"/>
                </a:lnTo>
                <a:lnTo>
                  <a:pt x="81080" y="102139"/>
                </a:lnTo>
                <a:lnTo>
                  <a:pt x="78524" y="208495"/>
                </a:lnTo>
                <a:lnTo>
                  <a:pt x="0" y="208495"/>
                </a:lnTo>
                <a:lnTo>
                  <a:pt x="0" y="4610"/>
                </a:lnTo>
                <a:lnTo>
                  <a:pt x="73139" y="4610"/>
                </a:lnTo>
                <a:lnTo>
                  <a:pt x="73139" y="38011"/>
                </a:lnTo>
                <a:lnTo>
                  <a:pt x="80480" y="24701"/>
                </a:lnTo>
                <a:lnTo>
                  <a:pt x="87974" y="14588"/>
                </a:lnTo>
                <a:lnTo>
                  <a:pt x="101092" y="5450"/>
                </a:lnTo>
                <a:lnTo>
                  <a:pt x="112258" y="1083"/>
                </a:lnTo>
                <a:lnTo>
                  <a:pt x="122669" y="0"/>
                </a:lnTo>
                <a:close/>
              </a:path>
            </a:pathLst>
          </a:custGeom>
          <a:ln w="12192">
            <a:solidFill>
              <a:srgbClr val="000000"/>
            </a:solidFill>
          </a:ln>
        </p:spPr>
        <p:txBody>
          <a:bodyPr wrap="square" lIns="0" tIns="0" rIns="0" bIns="0" rtlCol="0"/>
          <a:lstStyle/>
          <a:p>
            <a:endParaRPr/>
          </a:p>
        </p:txBody>
      </p:sp>
      <p:sp>
        <p:nvSpPr>
          <p:cNvPr id="41" name="bk object 41"/>
          <p:cNvSpPr/>
          <p:nvPr/>
        </p:nvSpPr>
        <p:spPr>
          <a:xfrm>
            <a:off x="4652878" y="4168430"/>
            <a:ext cx="234315" cy="213360"/>
          </a:xfrm>
          <a:custGeom>
            <a:avLst/>
            <a:gdLst/>
            <a:ahLst/>
            <a:cxnLst/>
            <a:rect l="l" t="t" r="r" b="b"/>
            <a:pathLst>
              <a:path w="234314" h="213360">
                <a:moveTo>
                  <a:pt x="110842" y="0"/>
                </a:moveTo>
                <a:lnTo>
                  <a:pt x="151892" y="1782"/>
                </a:lnTo>
                <a:lnTo>
                  <a:pt x="189410" y="11371"/>
                </a:lnTo>
                <a:lnTo>
                  <a:pt x="220767" y="52846"/>
                </a:lnTo>
                <a:lnTo>
                  <a:pt x="224317" y="165112"/>
                </a:lnTo>
                <a:lnTo>
                  <a:pt x="224317" y="174701"/>
                </a:lnTo>
                <a:lnTo>
                  <a:pt x="224927" y="182232"/>
                </a:lnTo>
                <a:lnTo>
                  <a:pt x="226133" y="187667"/>
                </a:lnTo>
                <a:lnTo>
                  <a:pt x="227352" y="193103"/>
                </a:lnTo>
                <a:lnTo>
                  <a:pt x="230007" y="200050"/>
                </a:lnTo>
                <a:lnTo>
                  <a:pt x="234109" y="208495"/>
                </a:lnTo>
                <a:lnTo>
                  <a:pt x="160766" y="208495"/>
                </a:lnTo>
                <a:lnTo>
                  <a:pt x="152321" y="183540"/>
                </a:lnTo>
                <a:lnTo>
                  <a:pt x="141829" y="192665"/>
                </a:lnTo>
                <a:lnTo>
                  <a:pt x="104587" y="209439"/>
                </a:lnTo>
                <a:lnTo>
                  <a:pt x="81358" y="212918"/>
                </a:lnTo>
                <a:lnTo>
                  <a:pt x="64161" y="212370"/>
                </a:lnTo>
                <a:lnTo>
                  <a:pt x="19333" y="197190"/>
                </a:lnTo>
                <a:lnTo>
                  <a:pt x="0" y="163743"/>
                </a:lnTo>
                <a:lnTo>
                  <a:pt x="484" y="146957"/>
                </a:lnTo>
                <a:lnTo>
                  <a:pt x="26397" y="107157"/>
                </a:lnTo>
                <a:lnTo>
                  <a:pt x="70094" y="92944"/>
                </a:lnTo>
                <a:lnTo>
                  <a:pt x="86582" y="89405"/>
                </a:lnTo>
                <a:lnTo>
                  <a:pt x="129688" y="78845"/>
                </a:lnTo>
                <a:lnTo>
                  <a:pt x="145590" y="60694"/>
                </a:lnTo>
                <a:lnTo>
                  <a:pt x="142200" y="52475"/>
                </a:lnTo>
                <a:lnTo>
                  <a:pt x="137982" y="48374"/>
                </a:lnTo>
                <a:lnTo>
                  <a:pt x="131010" y="46456"/>
                </a:lnTo>
                <a:lnTo>
                  <a:pt x="121028" y="46456"/>
                </a:lnTo>
                <a:lnTo>
                  <a:pt x="83207" y="61823"/>
                </a:lnTo>
                <a:lnTo>
                  <a:pt x="80134" y="70650"/>
                </a:lnTo>
                <a:lnTo>
                  <a:pt x="5445" y="62776"/>
                </a:lnTo>
                <a:lnTo>
                  <a:pt x="23047" y="26093"/>
                </a:lnTo>
                <a:lnTo>
                  <a:pt x="56592" y="6414"/>
                </a:lnTo>
                <a:lnTo>
                  <a:pt x="105562" y="48"/>
                </a:lnTo>
                <a:lnTo>
                  <a:pt x="110842" y="0"/>
                </a:lnTo>
                <a:close/>
              </a:path>
            </a:pathLst>
          </a:custGeom>
          <a:ln w="12192">
            <a:solidFill>
              <a:srgbClr val="000000"/>
            </a:solidFill>
          </a:ln>
        </p:spPr>
        <p:txBody>
          <a:bodyPr wrap="square" lIns="0" tIns="0" rIns="0" bIns="0" rtlCol="0"/>
          <a:lstStyle/>
          <a:p>
            <a:endParaRPr/>
          </a:p>
        </p:txBody>
      </p:sp>
      <p:sp>
        <p:nvSpPr>
          <p:cNvPr id="42" name="bk object 42"/>
          <p:cNvSpPr/>
          <p:nvPr/>
        </p:nvSpPr>
        <p:spPr>
          <a:xfrm>
            <a:off x="4400031" y="4168430"/>
            <a:ext cx="224154" cy="286385"/>
          </a:xfrm>
          <a:custGeom>
            <a:avLst/>
            <a:gdLst/>
            <a:ahLst/>
            <a:cxnLst/>
            <a:rect l="l" t="t" r="r" b="b"/>
            <a:pathLst>
              <a:path w="224154" h="286385">
                <a:moveTo>
                  <a:pt x="138811" y="0"/>
                </a:moveTo>
                <a:lnTo>
                  <a:pt x="177565" y="9118"/>
                </a:lnTo>
                <a:lnTo>
                  <a:pt x="205164" y="36951"/>
                </a:lnTo>
                <a:lnTo>
                  <a:pt x="220140" y="72112"/>
                </a:lnTo>
                <a:lnTo>
                  <a:pt x="224045" y="96900"/>
                </a:lnTo>
                <a:lnTo>
                  <a:pt x="223727" y="114576"/>
                </a:lnTo>
                <a:lnTo>
                  <a:pt x="217091" y="156060"/>
                </a:lnTo>
                <a:lnTo>
                  <a:pt x="191881" y="193910"/>
                </a:lnTo>
                <a:lnTo>
                  <a:pt x="145197" y="212875"/>
                </a:lnTo>
                <a:lnTo>
                  <a:pt x="129513" y="212419"/>
                </a:lnTo>
                <a:lnTo>
                  <a:pt x="117228" y="210643"/>
                </a:lnTo>
                <a:lnTo>
                  <a:pt x="107068" y="207587"/>
                </a:lnTo>
                <a:lnTo>
                  <a:pt x="95175" y="201675"/>
                </a:lnTo>
                <a:lnTo>
                  <a:pt x="85002" y="194418"/>
                </a:lnTo>
                <a:lnTo>
                  <a:pt x="78917" y="286054"/>
                </a:lnTo>
                <a:lnTo>
                  <a:pt x="0" y="286054"/>
                </a:lnTo>
                <a:lnTo>
                  <a:pt x="0" y="4610"/>
                </a:lnTo>
                <a:lnTo>
                  <a:pt x="73152" y="4610"/>
                </a:lnTo>
                <a:lnTo>
                  <a:pt x="73152" y="34747"/>
                </a:lnTo>
                <a:lnTo>
                  <a:pt x="83033" y="23389"/>
                </a:lnTo>
                <a:lnTo>
                  <a:pt x="92357" y="14790"/>
                </a:lnTo>
                <a:lnTo>
                  <a:pt x="106650" y="7267"/>
                </a:lnTo>
                <a:lnTo>
                  <a:pt x="118838" y="2704"/>
                </a:lnTo>
                <a:lnTo>
                  <a:pt x="129836" y="491"/>
                </a:lnTo>
                <a:lnTo>
                  <a:pt x="138811" y="0"/>
                </a:lnTo>
                <a:close/>
              </a:path>
            </a:pathLst>
          </a:custGeom>
          <a:ln w="12192">
            <a:solidFill>
              <a:srgbClr val="000000"/>
            </a:solidFill>
          </a:ln>
        </p:spPr>
        <p:txBody>
          <a:bodyPr wrap="square" lIns="0" tIns="0" rIns="0" bIns="0" rtlCol="0"/>
          <a:lstStyle/>
          <a:p>
            <a:endParaRPr/>
          </a:p>
        </p:txBody>
      </p:sp>
      <p:sp>
        <p:nvSpPr>
          <p:cNvPr id="43" name="bk object 43"/>
          <p:cNvSpPr/>
          <p:nvPr/>
        </p:nvSpPr>
        <p:spPr>
          <a:xfrm>
            <a:off x="4127786" y="4168430"/>
            <a:ext cx="236220" cy="213360"/>
          </a:xfrm>
          <a:custGeom>
            <a:avLst/>
            <a:gdLst/>
            <a:ahLst/>
            <a:cxnLst/>
            <a:rect l="l" t="t" r="r" b="b"/>
            <a:pathLst>
              <a:path w="236220" h="213360">
                <a:moveTo>
                  <a:pt x="115134" y="0"/>
                </a:moveTo>
                <a:lnTo>
                  <a:pt x="157127" y="3878"/>
                </a:lnTo>
                <a:lnTo>
                  <a:pt x="202613" y="26163"/>
                </a:lnTo>
                <a:lnTo>
                  <a:pt x="229069" y="68333"/>
                </a:lnTo>
                <a:lnTo>
                  <a:pt x="236089" y="125945"/>
                </a:lnTo>
                <a:lnTo>
                  <a:pt x="79434" y="125945"/>
                </a:lnTo>
                <a:lnTo>
                  <a:pt x="82314" y="140226"/>
                </a:lnTo>
                <a:lnTo>
                  <a:pt x="87349" y="151031"/>
                </a:lnTo>
                <a:lnTo>
                  <a:pt x="97939" y="160933"/>
                </a:lnTo>
                <a:lnTo>
                  <a:pt x="109170" y="166046"/>
                </a:lnTo>
                <a:lnTo>
                  <a:pt x="125686" y="166081"/>
                </a:lnTo>
                <a:lnTo>
                  <a:pt x="136296" y="163716"/>
                </a:lnTo>
                <a:lnTo>
                  <a:pt x="145284" y="159029"/>
                </a:lnTo>
                <a:lnTo>
                  <a:pt x="149830" y="154736"/>
                </a:lnTo>
                <a:lnTo>
                  <a:pt x="154694" y="148602"/>
                </a:lnTo>
                <a:lnTo>
                  <a:pt x="231682" y="155702"/>
                </a:lnTo>
                <a:lnTo>
                  <a:pt x="206903" y="187172"/>
                </a:lnTo>
                <a:lnTo>
                  <a:pt x="162476" y="208498"/>
                </a:lnTo>
                <a:lnTo>
                  <a:pt x="123985" y="213036"/>
                </a:lnTo>
                <a:lnTo>
                  <a:pt x="107172" y="212703"/>
                </a:lnTo>
                <a:lnTo>
                  <a:pt x="68594" y="207288"/>
                </a:lnTo>
                <a:lnTo>
                  <a:pt x="26984" y="181129"/>
                </a:lnTo>
                <a:lnTo>
                  <a:pt x="6880" y="146957"/>
                </a:lnTo>
                <a:lnTo>
                  <a:pt x="0" y="110895"/>
                </a:lnTo>
                <a:lnTo>
                  <a:pt x="633" y="95822"/>
                </a:lnTo>
                <a:lnTo>
                  <a:pt x="10409" y="57573"/>
                </a:lnTo>
                <a:lnTo>
                  <a:pt x="34124" y="27477"/>
                </a:lnTo>
                <a:lnTo>
                  <a:pt x="67370" y="7864"/>
                </a:lnTo>
                <a:lnTo>
                  <a:pt x="104461" y="309"/>
                </a:lnTo>
                <a:lnTo>
                  <a:pt x="115134" y="0"/>
                </a:lnTo>
                <a:close/>
              </a:path>
            </a:pathLst>
          </a:custGeom>
          <a:ln w="12192">
            <a:solidFill>
              <a:srgbClr val="000000"/>
            </a:solidFill>
          </a:ln>
        </p:spPr>
        <p:txBody>
          <a:bodyPr wrap="square" lIns="0" tIns="0" rIns="0" bIns="0" rtlCol="0"/>
          <a:lstStyle/>
          <a:p>
            <a:endParaRPr/>
          </a:p>
        </p:txBody>
      </p:sp>
      <p:sp>
        <p:nvSpPr>
          <p:cNvPr id="44" name="bk object 44"/>
          <p:cNvSpPr/>
          <p:nvPr/>
        </p:nvSpPr>
        <p:spPr>
          <a:xfrm>
            <a:off x="3430630" y="4168430"/>
            <a:ext cx="234315" cy="213360"/>
          </a:xfrm>
          <a:custGeom>
            <a:avLst/>
            <a:gdLst/>
            <a:ahLst/>
            <a:cxnLst/>
            <a:rect l="l" t="t" r="r" b="b"/>
            <a:pathLst>
              <a:path w="234314" h="213360">
                <a:moveTo>
                  <a:pt x="110842" y="0"/>
                </a:moveTo>
                <a:lnTo>
                  <a:pt x="151892" y="1782"/>
                </a:lnTo>
                <a:lnTo>
                  <a:pt x="189410" y="11371"/>
                </a:lnTo>
                <a:lnTo>
                  <a:pt x="220767" y="52846"/>
                </a:lnTo>
                <a:lnTo>
                  <a:pt x="224317" y="165112"/>
                </a:lnTo>
                <a:lnTo>
                  <a:pt x="224317" y="174701"/>
                </a:lnTo>
                <a:lnTo>
                  <a:pt x="224927" y="182232"/>
                </a:lnTo>
                <a:lnTo>
                  <a:pt x="226133" y="187667"/>
                </a:lnTo>
                <a:lnTo>
                  <a:pt x="227352" y="193103"/>
                </a:lnTo>
                <a:lnTo>
                  <a:pt x="230007" y="200050"/>
                </a:lnTo>
                <a:lnTo>
                  <a:pt x="234109" y="208495"/>
                </a:lnTo>
                <a:lnTo>
                  <a:pt x="160766" y="208495"/>
                </a:lnTo>
                <a:lnTo>
                  <a:pt x="152321" y="183540"/>
                </a:lnTo>
                <a:lnTo>
                  <a:pt x="141829" y="192665"/>
                </a:lnTo>
                <a:lnTo>
                  <a:pt x="104587" y="209439"/>
                </a:lnTo>
                <a:lnTo>
                  <a:pt x="81358" y="212918"/>
                </a:lnTo>
                <a:lnTo>
                  <a:pt x="64161" y="212370"/>
                </a:lnTo>
                <a:lnTo>
                  <a:pt x="19333" y="197190"/>
                </a:lnTo>
                <a:lnTo>
                  <a:pt x="0" y="163743"/>
                </a:lnTo>
                <a:lnTo>
                  <a:pt x="484" y="146957"/>
                </a:lnTo>
                <a:lnTo>
                  <a:pt x="26397" y="107157"/>
                </a:lnTo>
                <a:lnTo>
                  <a:pt x="70094" y="92944"/>
                </a:lnTo>
                <a:lnTo>
                  <a:pt x="86582" y="89405"/>
                </a:lnTo>
                <a:lnTo>
                  <a:pt x="129688" y="78845"/>
                </a:lnTo>
                <a:lnTo>
                  <a:pt x="145590" y="60694"/>
                </a:lnTo>
                <a:lnTo>
                  <a:pt x="142200" y="52475"/>
                </a:lnTo>
                <a:lnTo>
                  <a:pt x="137982" y="48374"/>
                </a:lnTo>
                <a:lnTo>
                  <a:pt x="131010" y="46456"/>
                </a:lnTo>
                <a:lnTo>
                  <a:pt x="121028" y="46456"/>
                </a:lnTo>
                <a:lnTo>
                  <a:pt x="83195" y="61823"/>
                </a:lnTo>
                <a:lnTo>
                  <a:pt x="80134" y="70650"/>
                </a:lnTo>
                <a:lnTo>
                  <a:pt x="5445" y="62776"/>
                </a:lnTo>
                <a:lnTo>
                  <a:pt x="23047" y="26093"/>
                </a:lnTo>
                <a:lnTo>
                  <a:pt x="56592" y="6414"/>
                </a:lnTo>
                <a:lnTo>
                  <a:pt x="105562" y="48"/>
                </a:lnTo>
                <a:lnTo>
                  <a:pt x="110842" y="0"/>
                </a:lnTo>
                <a:close/>
              </a:path>
            </a:pathLst>
          </a:custGeom>
          <a:ln w="12192">
            <a:solidFill>
              <a:srgbClr val="000000"/>
            </a:solidFill>
          </a:ln>
        </p:spPr>
        <p:txBody>
          <a:bodyPr wrap="square" lIns="0" tIns="0" rIns="0" bIns="0" rtlCol="0"/>
          <a:lstStyle/>
          <a:p>
            <a:endParaRPr/>
          </a:p>
        </p:txBody>
      </p:sp>
      <p:sp>
        <p:nvSpPr>
          <p:cNvPr id="45" name="bk object 45"/>
          <p:cNvSpPr/>
          <p:nvPr/>
        </p:nvSpPr>
        <p:spPr>
          <a:xfrm>
            <a:off x="2924233" y="4168430"/>
            <a:ext cx="214629" cy="213360"/>
          </a:xfrm>
          <a:custGeom>
            <a:avLst/>
            <a:gdLst/>
            <a:ahLst/>
            <a:cxnLst/>
            <a:rect l="l" t="t" r="r" b="b"/>
            <a:pathLst>
              <a:path w="214630" h="213360">
                <a:moveTo>
                  <a:pt x="106255" y="0"/>
                </a:moveTo>
                <a:lnTo>
                  <a:pt x="148139" y="2754"/>
                </a:lnTo>
                <a:lnTo>
                  <a:pt x="192315" y="27410"/>
                </a:lnTo>
                <a:lnTo>
                  <a:pt x="205458" y="47547"/>
                </a:lnTo>
                <a:lnTo>
                  <a:pt x="134297" y="61823"/>
                </a:lnTo>
                <a:lnTo>
                  <a:pt x="132366" y="55295"/>
                </a:lnTo>
                <a:lnTo>
                  <a:pt x="129166" y="50495"/>
                </a:lnTo>
                <a:lnTo>
                  <a:pt x="124696" y="47421"/>
                </a:lnTo>
                <a:lnTo>
                  <a:pt x="118549" y="43319"/>
                </a:lnTo>
                <a:lnTo>
                  <a:pt x="111119" y="41275"/>
                </a:lnTo>
                <a:lnTo>
                  <a:pt x="102420" y="41275"/>
                </a:lnTo>
                <a:lnTo>
                  <a:pt x="93593" y="41275"/>
                </a:lnTo>
                <a:lnTo>
                  <a:pt x="87154" y="42837"/>
                </a:lnTo>
                <a:lnTo>
                  <a:pt x="83128" y="45974"/>
                </a:lnTo>
                <a:lnTo>
                  <a:pt x="79090" y="49098"/>
                </a:lnTo>
                <a:lnTo>
                  <a:pt x="77083" y="52908"/>
                </a:lnTo>
                <a:lnTo>
                  <a:pt x="77083" y="57378"/>
                </a:lnTo>
                <a:lnTo>
                  <a:pt x="77083" y="62357"/>
                </a:lnTo>
                <a:lnTo>
                  <a:pt x="124766" y="76370"/>
                </a:lnTo>
                <a:lnTo>
                  <a:pt x="140199" y="78736"/>
                </a:lnTo>
                <a:lnTo>
                  <a:pt x="185525" y="92775"/>
                </a:lnTo>
                <a:lnTo>
                  <a:pt x="214371" y="132125"/>
                </a:lnTo>
                <a:lnTo>
                  <a:pt x="214142" y="148124"/>
                </a:lnTo>
                <a:lnTo>
                  <a:pt x="190732" y="191441"/>
                </a:lnTo>
                <a:lnTo>
                  <a:pt x="156005" y="207501"/>
                </a:lnTo>
                <a:lnTo>
                  <a:pt x="119219" y="212904"/>
                </a:lnTo>
                <a:lnTo>
                  <a:pt x="100511" y="212671"/>
                </a:lnTo>
                <a:lnTo>
                  <a:pt x="57458" y="208194"/>
                </a:lnTo>
                <a:lnTo>
                  <a:pt x="19809" y="189716"/>
                </a:lnTo>
                <a:lnTo>
                  <a:pt x="0" y="157362"/>
                </a:lnTo>
                <a:lnTo>
                  <a:pt x="76118" y="144564"/>
                </a:lnTo>
                <a:lnTo>
                  <a:pt x="79318" y="153784"/>
                </a:lnTo>
                <a:lnTo>
                  <a:pt x="83802" y="160375"/>
                </a:lnTo>
                <a:lnTo>
                  <a:pt x="89555" y="164338"/>
                </a:lnTo>
                <a:lnTo>
                  <a:pt x="95320" y="168313"/>
                </a:lnTo>
                <a:lnTo>
                  <a:pt x="102991" y="170294"/>
                </a:lnTo>
                <a:lnTo>
                  <a:pt x="112592" y="170294"/>
                </a:lnTo>
                <a:lnTo>
                  <a:pt x="123095" y="170294"/>
                </a:lnTo>
                <a:lnTo>
                  <a:pt x="131223" y="168059"/>
                </a:lnTo>
                <a:lnTo>
                  <a:pt x="136976" y="163576"/>
                </a:lnTo>
                <a:lnTo>
                  <a:pt x="141460" y="160261"/>
                </a:lnTo>
                <a:lnTo>
                  <a:pt x="143695" y="156108"/>
                </a:lnTo>
                <a:lnTo>
                  <a:pt x="143695" y="151117"/>
                </a:lnTo>
                <a:lnTo>
                  <a:pt x="143695" y="145503"/>
                </a:lnTo>
                <a:lnTo>
                  <a:pt x="140761" y="141147"/>
                </a:lnTo>
                <a:lnTo>
                  <a:pt x="134868" y="138087"/>
                </a:lnTo>
                <a:lnTo>
                  <a:pt x="127380" y="135486"/>
                </a:lnTo>
                <a:lnTo>
                  <a:pt x="114241" y="132469"/>
                </a:lnTo>
                <a:lnTo>
                  <a:pt x="94746" y="128887"/>
                </a:lnTo>
                <a:lnTo>
                  <a:pt x="78863" y="125756"/>
                </a:lnTo>
                <a:lnTo>
                  <a:pt x="35633" y="112216"/>
                </a:lnTo>
                <a:lnTo>
                  <a:pt x="9910" y="79718"/>
                </a:lnTo>
                <a:lnTo>
                  <a:pt x="7489" y="69363"/>
                </a:lnTo>
                <a:lnTo>
                  <a:pt x="8358" y="53980"/>
                </a:lnTo>
                <a:lnTo>
                  <a:pt x="36013" y="14301"/>
                </a:lnTo>
                <a:lnTo>
                  <a:pt x="82874" y="1015"/>
                </a:lnTo>
                <a:lnTo>
                  <a:pt x="96220" y="166"/>
                </a:lnTo>
                <a:lnTo>
                  <a:pt x="106255" y="0"/>
                </a:lnTo>
                <a:close/>
              </a:path>
            </a:pathLst>
          </a:custGeom>
          <a:ln w="12192">
            <a:solidFill>
              <a:srgbClr val="000000"/>
            </a:solidFill>
          </a:ln>
        </p:spPr>
        <p:txBody>
          <a:bodyPr wrap="square" lIns="0" tIns="0" rIns="0" bIns="0" rtlCol="0"/>
          <a:lstStyle/>
          <a:p>
            <a:endParaRPr/>
          </a:p>
        </p:txBody>
      </p:sp>
      <p:sp>
        <p:nvSpPr>
          <p:cNvPr id="46" name="bk object 46"/>
          <p:cNvSpPr/>
          <p:nvPr/>
        </p:nvSpPr>
        <p:spPr>
          <a:xfrm>
            <a:off x="2665582" y="4168430"/>
            <a:ext cx="234315" cy="213360"/>
          </a:xfrm>
          <a:custGeom>
            <a:avLst/>
            <a:gdLst/>
            <a:ahLst/>
            <a:cxnLst/>
            <a:rect l="l" t="t" r="r" b="b"/>
            <a:pathLst>
              <a:path w="234314" h="213360">
                <a:moveTo>
                  <a:pt x="110842" y="0"/>
                </a:moveTo>
                <a:lnTo>
                  <a:pt x="151892" y="1782"/>
                </a:lnTo>
                <a:lnTo>
                  <a:pt x="189406" y="11371"/>
                </a:lnTo>
                <a:lnTo>
                  <a:pt x="220767" y="52846"/>
                </a:lnTo>
                <a:lnTo>
                  <a:pt x="224317" y="165112"/>
                </a:lnTo>
                <a:lnTo>
                  <a:pt x="224317" y="174701"/>
                </a:lnTo>
                <a:lnTo>
                  <a:pt x="224927" y="182232"/>
                </a:lnTo>
                <a:lnTo>
                  <a:pt x="226133" y="187667"/>
                </a:lnTo>
                <a:lnTo>
                  <a:pt x="227352" y="193103"/>
                </a:lnTo>
                <a:lnTo>
                  <a:pt x="230007" y="200050"/>
                </a:lnTo>
                <a:lnTo>
                  <a:pt x="234109" y="208495"/>
                </a:lnTo>
                <a:lnTo>
                  <a:pt x="160766" y="208495"/>
                </a:lnTo>
                <a:lnTo>
                  <a:pt x="152321" y="183540"/>
                </a:lnTo>
                <a:lnTo>
                  <a:pt x="141829" y="192665"/>
                </a:lnTo>
                <a:lnTo>
                  <a:pt x="104587" y="209439"/>
                </a:lnTo>
                <a:lnTo>
                  <a:pt x="81358" y="212918"/>
                </a:lnTo>
                <a:lnTo>
                  <a:pt x="64161" y="212370"/>
                </a:lnTo>
                <a:lnTo>
                  <a:pt x="19333" y="197190"/>
                </a:lnTo>
                <a:lnTo>
                  <a:pt x="0" y="163743"/>
                </a:lnTo>
                <a:lnTo>
                  <a:pt x="484" y="146957"/>
                </a:lnTo>
                <a:lnTo>
                  <a:pt x="26397" y="107157"/>
                </a:lnTo>
                <a:lnTo>
                  <a:pt x="70094" y="92944"/>
                </a:lnTo>
                <a:lnTo>
                  <a:pt x="86582" y="89405"/>
                </a:lnTo>
                <a:lnTo>
                  <a:pt x="129688" y="78845"/>
                </a:lnTo>
                <a:lnTo>
                  <a:pt x="145590" y="60694"/>
                </a:lnTo>
                <a:lnTo>
                  <a:pt x="142200" y="52475"/>
                </a:lnTo>
                <a:lnTo>
                  <a:pt x="137982" y="48374"/>
                </a:lnTo>
                <a:lnTo>
                  <a:pt x="131010" y="46456"/>
                </a:lnTo>
                <a:lnTo>
                  <a:pt x="121028" y="46456"/>
                </a:lnTo>
                <a:lnTo>
                  <a:pt x="83195" y="61823"/>
                </a:lnTo>
                <a:lnTo>
                  <a:pt x="80134" y="70650"/>
                </a:lnTo>
                <a:lnTo>
                  <a:pt x="5445" y="62776"/>
                </a:lnTo>
                <a:lnTo>
                  <a:pt x="23047" y="26093"/>
                </a:lnTo>
                <a:lnTo>
                  <a:pt x="56592" y="6414"/>
                </a:lnTo>
                <a:lnTo>
                  <a:pt x="105562" y="48"/>
                </a:lnTo>
                <a:lnTo>
                  <a:pt x="110842" y="0"/>
                </a:lnTo>
                <a:close/>
              </a:path>
            </a:pathLst>
          </a:custGeom>
          <a:ln w="12192">
            <a:solidFill>
              <a:srgbClr val="000000"/>
            </a:solidFill>
          </a:ln>
        </p:spPr>
        <p:txBody>
          <a:bodyPr wrap="square" lIns="0" tIns="0" rIns="0" bIns="0" rtlCol="0"/>
          <a:lstStyle/>
          <a:p>
            <a:endParaRPr/>
          </a:p>
        </p:txBody>
      </p:sp>
      <p:sp>
        <p:nvSpPr>
          <p:cNvPr id="47" name="bk object 47"/>
          <p:cNvSpPr/>
          <p:nvPr/>
        </p:nvSpPr>
        <p:spPr>
          <a:xfrm>
            <a:off x="2335469" y="4168430"/>
            <a:ext cx="62230" cy="101600"/>
          </a:xfrm>
          <a:custGeom>
            <a:avLst/>
            <a:gdLst/>
            <a:ahLst/>
            <a:cxnLst/>
            <a:rect l="l" t="t" r="r" b="b"/>
            <a:pathLst>
              <a:path w="62230" h="101600">
                <a:moveTo>
                  <a:pt x="30733" y="0"/>
                </a:moveTo>
                <a:lnTo>
                  <a:pt x="0" y="101180"/>
                </a:lnTo>
                <a:lnTo>
                  <a:pt x="61810" y="101180"/>
                </a:lnTo>
                <a:lnTo>
                  <a:pt x="30733" y="0"/>
                </a:lnTo>
                <a:close/>
              </a:path>
            </a:pathLst>
          </a:custGeom>
          <a:ln w="12192">
            <a:solidFill>
              <a:srgbClr val="000000"/>
            </a:solidFill>
          </a:ln>
        </p:spPr>
        <p:txBody>
          <a:bodyPr wrap="square" lIns="0" tIns="0" rIns="0" bIns="0" rtlCol="0"/>
          <a:lstStyle/>
          <a:p>
            <a:endParaRPr/>
          </a:p>
        </p:txBody>
      </p:sp>
      <p:sp>
        <p:nvSpPr>
          <p:cNvPr id="48" name="bk object 48"/>
          <p:cNvSpPr/>
          <p:nvPr/>
        </p:nvSpPr>
        <p:spPr>
          <a:xfrm>
            <a:off x="3924505" y="4159210"/>
            <a:ext cx="85090" cy="154305"/>
          </a:xfrm>
          <a:custGeom>
            <a:avLst/>
            <a:gdLst/>
            <a:ahLst/>
            <a:cxnLst/>
            <a:rect l="l" t="t" r="r" b="b"/>
            <a:pathLst>
              <a:path w="85089" h="154304">
                <a:moveTo>
                  <a:pt x="0" y="0"/>
                </a:moveTo>
                <a:lnTo>
                  <a:pt x="0" y="153784"/>
                </a:lnTo>
                <a:lnTo>
                  <a:pt x="21310" y="153784"/>
                </a:lnTo>
                <a:lnTo>
                  <a:pt x="59405" y="148088"/>
                </a:lnTo>
                <a:lnTo>
                  <a:pt x="82714" y="108154"/>
                </a:lnTo>
                <a:lnTo>
                  <a:pt x="84662" y="80098"/>
                </a:lnTo>
                <a:lnTo>
                  <a:pt x="84113" y="62632"/>
                </a:lnTo>
                <a:lnTo>
                  <a:pt x="75824" y="25230"/>
                </a:lnTo>
                <a:lnTo>
                  <a:pt x="38522" y="1217"/>
                </a:lnTo>
                <a:lnTo>
                  <a:pt x="0" y="0"/>
                </a:lnTo>
                <a:close/>
              </a:path>
            </a:pathLst>
          </a:custGeom>
          <a:ln w="12192">
            <a:solidFill>
              <a:srgbClr val="000000"/>
            </a:solidFill>
          </a:ln>
        </p:spPr>
        <p:txBody>
          <a:bodyPr wrap="square" lIns="0" tIns="0" rIns="0" bIns="0" rtlCol="0"/>
          <a:lstStyle/>
          <a:p>
            <a:endParaRPr/>
          </a:p>
        </p:txBody>
      </p:sp>
      <p:sp>
        <p:nvSpPr>
          <p:cNvPr id="49" name="bk object 49"/>
          <p:cNvSpPr/>
          <p:nvPr/>
        </p:nvSpPr>
        <p:spPr>
          <a:xfrm>
            <a:off x="6198821" y="4095469"/>
            <a:ext cx="153035" cy="286385"/>
          </a:xfrm>
          <a:custGeom>
            <a:avLst/>
            <a:gdLst/>
            <a:ahLst/>
            <a:cxnLst/>
            <a:rect l="l" t="t" r="r" b="b"/>
            <a:pathLst>
              <a:path w="153035" h="286385">
                <a:moveTo>
                  <a:pt x="107137" y="0"/>
                </a:moveTo>
                <a:lnTo>
                  <a:pt x="107137" y="77571"/>
                </a:lnTo>
                <a:lnTo>
                  <a:pt x="150139" y="77571"/>
                </a:lnTo>
                <a:lnTo>
                  <a:pt x="150139" y="134785"/>
                </a:lnTo>
                <a:lnTo>
                  <a:pt x="107137" y="134785"/>
                </a:lnTo>
                <a:lnTo>
                  <a:pt x="107137" y="207010"/>
                </a:lnTo>
                <a:lnTo>
                  <a:pt x="107137" y="215696"/>
                </a:lnTo>
                <a:lnTo>
                  <a:pt x="107962" y="221449"/>
                </a:lnTo>
                <a:lnTo>
                  <a:pt x="109626" y="224256"/>
                </a:lnTo>
                <a:lnTo>
                  <a:pt x="112191" y="228600"/>
                </a:lnTo>
                <a:lnTo>
                  <a:pt x="116662" y="230771"/>
                </a:lnTo>
                <a:lnTo>
                  <a:pt x="123063" y="230771"/>
                </a:lnTo>
                <a:lnTo>
                  <a:pt x="128828" y="230771"/>
                </a:lnTo>
                <a:lnTo>
                  <a:pt x="136893" y="229108"/>
                </a:lnTo>
                <a:lnTo>
                  <a:pt x="147256" y="225793"/>
                </a:lnTo>
                <a:lnTo>
                  <a:pt x="153022" y="279730"/>
                </a:lnTo>
                <a:lnTo>
                  <a:pt x="139720" y="282340"/>
                </a:lnTo>
                <a:lnTo>
                  <a:pt x="126836" y="284261"/>
                </a:lnTo>
                <a:lnTo>
                  <a:pt x="114370" y="285493"/>
                </a:lnTo>
                <a:lnTo>
                  <a:pt x="102322" y="286038"/>
                </a:lnTo>
                <a:lnTo>
                  <a:pt x="85587" y="285511"/>
                </a:lnTo>
                <a:lnTo>
                  <a:pt x="48741" y="273152"/>
                </a:lnTo>
                <a:lnTo>
                  <a:pt x="29859" y="228762"/>
                </a:lnTo>
                <a:lnTo>
                  <a:pt x="28803" y="134785"/>
                </a:lnTo>
                <a:lnTo>
                  <a:pt x="0" y="134785"/>
                </a:lnTo>
                <a:lnTo>
                  <a:pt x="0" y="77571"/>
                </a:lnTo>
                <a:lnTo>
                  <a:pt x="28803" y="77571"/>
                </a:lnTo>
                <a:lnTo>
                  <a:pt x="28803" y="40132"/>
                </a:lnTo>
                <a:lnTo>
                  <a:pt x="107137" y="0"/>
                </a:lnTo>
                <a:close/>
              </a:path>
            </a:pathLst>
          </a:custGeom>
          <a:ln w="12192">
            <a:solidFill>
              <a:srgbClr val="000000"/>
            </a:solidFill>
          </a:ln>
        </p:spPr>
        <p:txBody>
          <a:bodyPr wrap="square" lIns="0" tIns="0" rIns="0" bIns="0" rtlCol="0"/>
          <a:lstStyle/>
          <a:p>
            <a:endParaRPr/>
          </a:p>
        </p:txBody>
      </p:sp>
      <p:sp>
        <p:nvSpPr>
          <p:cNvPr id="50" name="bk object 50"/>
          <p:cNvSpPr/>
          <p:nvPr/>
        </p:nvSpPr>
        <p:spPr>
          <a:xfrm>
            <a:off x="5106113" y="4095469"/>
            <a:ext cx="153035" cy="286385"/>
          </a:xfrm>
          <a:custGeom>
            <a:avLst/>
            <a:gdLst/>
            <a:ahLst/>
            <a:cxnLst/>
            <a:rect l="l" t="t" r="r" b="b"/>
            <a:pathLst>
              <a:path w="153035" h="286385">
                <a:moveTo>
                  <a:pt x="107137" y="0"/>
                </a:moveTo>
                <a:lnTo>
                  <a:pt x="107137" y="77571"/>
                </a:lnTo>
                <a:lnTo>
                  <a:pt x="150139" y="77571"/>
                </a:lnTo>
                <a:lnTo>
                  <a:pt x="150139" y="134785"/>
                </a:lnTo>
                <a:lnTo>
                  <a:pt x="107137" y="134785"/>
                </a:lnTo>
                <a:lnTo>
                  <a:pt x="107137" y="207010"/>
                </a:lnTo>
                <a:lnTo>
                  <a:pt x="107137" y="215696"/>
                </a:lnTo>
                <a:lnTo>
                  <a:pt x="107962" y="221449"/>
                </a:lnTo>
                <a:lnTo>
                  <a:pt x="109626" y="224256"/>
                </a:lnTo>
                <a:lnTo>
                  <a:pt x="112191" y="228600"/>
                </a:lnTo>
                <a:lnTo>
                  <a:pt x="116662" y="230771"/>
                </a:lnTo>
                <a:lnTo>
                  <a:pt x="123063" y="230771"/>
                </a:lnTo>
                <a:lnTo>
                  <a:pt x="128828" y="230771"/>
                </a:lnTo>
                <a:lnTo>
                  <a:pt x="136893" y="229108"/>
                </a:lnTo>
                <a:lnTo>
                  <a:pt x="147256" y="225793"/>
                </a:lnTo>
                <a:lnTo>
                  <a:pt x="153022" y="279730"/>
                </a:lnTo>
                <a:lnTo>
                  <a:pt x="139720" y="282340"/>
                </a:lnTo>
                <a:lnTo>
                  <a:pt x="126836" y="284261"/>
                </a:lnTo>
                <a:lnTo>
                  <a:pt x="114370" y="285493"/>
                </a:lnTo>
                <a:lnTo>
                  <a:pt x="102322" y="286038"/>
                </a:lnTo>
                <a:lnTo>
                  <a:pt x="85587" y="285511"/>
                </a:lnTo>
                <a:lnTo>
                  <a:pt x="48741" y="273152"/>
                </a:lnTo>
                <a:lnTo>
                  <a:pt x="29859" y="228762"/>
                </a:lnTo>
                <a:lnTo>
                  <a:pt x="28803" y="134785"/>
                </a:lnTo>
                <a:lnTo>
                  <a:pt x="0" y="134785"/>
                </a:lnTo>
                <a:lnTo>
                  <a:pt x="0" y="77571"/>
                </a:lnTo>
                <a:lnTo>
                  <a:pt x="28803" y="77571"/>
                </a:lnTo>
                <a:lnTo>
                  <a:pt x="28803" y="40132"/>
                </a:lnTo>
                <a:lnTo>
                  <a:pt x="107137" y="0"/>
                </a:lnTo>
                <a:close/>
              </a:path>
            </a:pathLst>
          </a:custGeom>
          <a:ln w="12192">
            <a:solidFill>
              <a:srgbClr val="000000"/>
            </a:solidFill>
          </a:ln>
        </p:spPr>
        <p:txBody>
          <a:bodyPr wrap="square" lIns="0" tIns="0" rIns="0" bIns="0" rtlCol="0"/>
          <a:lstStyle/>
          <a:p>
            <a:endParaRPr/>
          </a:p>
        </p:txBody>
      </p:sp>
      <p:sp>
        <p:nvSpPr>
          <p:cNvPr id="51" name="bk object 51"/>
          <p:cNvSpPr/>
          <p:nvPr/>
        </p:nvSpPr>
        <p:spPr>
          <a:xfrm>
            <a:off x="3837536" y="4095469"/>
            <a:ext cx="259079" cy="281940"/>
          </a:xfrm>
          <a:custGeom>
            <a:avLst/>
            <a:gdLst/>
            <a:ahLst/>
            <a:cxnLst/>
            <a:rect l="l" t="t" r="r" b="b"/>
            <a:pathLst>
              <a:path w="259079" h="281939">
                <a:moveTo>
                  <a:pt x="0" y="0"/>
                </a:moveTo>
                <a:lnTo>
                  <a:pt x="129209" y="0"/>
                </a:lnTo>
                <a:lnTo>
                  <a:pt x="144107" y="426"/>
                </a:lnTo>
                <a:lnTo>
                  <a:pt x="196232" y="13586"/>
                </a:lnTo>
                <a:lnTo>
                  <a:pt x="234269" y="46782"/>
                </a:lnTo>
                <a:lnTo>
                  <a:pt x="253922" y="93575"/>
                </a:lnTo>
                <a:lnTo>
                  <a:pt x="258809" y="130645"/>
                </a:lnTo>
                <a:lnTo>
                  <a:pt x="258623" y="148194"/>
                </a:lnTo>
                <a:lnTo>
                  <a:pt x="254822" y="188572"/>
                </a:lnTo>
                <a:lnTo>
                  <a:pt x="237140" y="231454"/>
                </a:lnTo>
                <a:lnTo>
                  <a:pt x="210705" y="259152"/>
                </a:lnTo>
                <a:lnTo>
                  <a:pt x="173144" y="275421"/>
                </a:lnTo>
                <a:lnTo>
                  <a:pt x="0" y="281457"/>
                </a:lnTo>
                <a:lnTo>
                  <a:pt x="0" y="0"/>
                </a:lnTo>
                <a:close/>
              </a:path>
            </a:pathLst>
          </a:custGeom>
          <a:ln w="12191">
            <a:solidFill>
              <a:srgbClr val="000000"/>
            </a:solidFill>
          </a:ln>
        </p:spPr>
        <p:txBody>
          <a:bodyPr wrap="square" lIns="0" tIns="0" rIns="0" bIns="0" rtlCol="0"/>
          <a:lstStyle/>
          <a:p>
            <a:endParaRPr/>
          </a:p>
        </p:txBody>
      </p:sp>
      <p:sp>
        <p:nvSpPr>
          <p:cNvPr id="52" name="bk object 52"/>
          <p:cNvSpPr/>
          <p:nvPr/>
        </p:nvSpPr>
        <p:spPr>
          <a:xfrm>
            <a:off x="3177402" y="4095469"/>
            <a:ext cx="238760" cy="281940"/>
          </a:xfrm>
          <a:custGeom>
            <a:avLst/>
            <a:gdLst/>
            <a:ahLst/>
            <a:cxnLst/>
            <a:rect l="l" t="t" r="r" b="b"/>
            <a:pathLst>
              <a:path w="238760" h="281939">
                <a:moveTo>
                  <a:pt x="0" y="0"/>
                </a:moveTo>
                <a:lnTo>
                  <a:pt x="79870" y="0"/>
                </a:lnTo>
                <a:lnTo>
                  <a:pt x="79870" y="145288"/>
                </a:lnTo>
                <a:lnTo>
                  <a:pt x="138239" y="77571"/>
                </a:lnTo>
                <a:lnTo>
                  <a:pt x="234416" y="77571"/>
                </a:lnTo>
                <a:lnTo>
                  <a:pt x="161277" y="148983"/>
                </a:lnTo>
                <a:lnTo>
                  <a:pt x="238645" y="281457"/>
                </a:lnTo>
                <a:lnTo>
                  <a:pt x="150596" y="281457"/>
                </a:lnTo>
                <a:lnTo>
                  <a:pt x="109308" y="199720"/>
                </a:lnTo>
                <a:lnTo>
                  <a:pt x="79870" y="228473"/>
                </a:lnTo>
                <a:lnTo>
                  <a:pt x="79870" y="281457"/>
                </a:lnTo>
                <a:lnTo>
                  <a:pt x="0" y="281457"/>
                </a:lnTo>
                <a:lnTo>
                  <a:pt x="0" y="0"/>
                </a:lnTo>
                <a:close/>
              </a:path>
            </a:pathLst>
          </a:custGeom>
          <a:ln w="12192">
            <a:solidFill>
              <a:srgbClr val="000000"/>
            </a:solidFill>
          </a:ln>
        </p:spPr>
        <p:txBody>
          <a:bodyPr wrap="square" lIns="0" tIns="0" rIns="0" bIns="0" rtlCol="0"/>
          <a:lstStyle/>
          <a:p>
            <a:endParaRPr/>
          </a:p>
        </p:txBody>
      </p:sp>
      <p:sp>
        <p:nvSpPr>
          <p:cNvPr id="53" name="bk object 53"/>
          <p:cNvSpPr/>
          <p:nvPr/>
        </p:nvSpPr>
        <p:spPr>
          <a:xfrm>
            <a:off x="2546111" y="4095469"/>
            <a:ext cx="78740" cy="281940"/>
          </a:xfrm>
          <a:custGeom>
            <a:avLst/>
            <a:gdLst/>
            <a:ahLst/>
            <a:cxnLst/>
            <a:rect l="l" t="t" r="r" b="b"/>
            <a:pathLst>
              <a:path w="78739" h="281939">
                <a:moveTo>
                  <a:pt x="0" y="0"/>
                </a:moveTo>
                <a:lnTo>
                  <a:pt x="78333" y="0"/>
                </a:lnTo>
                <a:lnTo>
                  <a:pt x="78333" y="281457"/>
                </a:lnTo>
                <a:lnTo>
                  <a:pt x="0" y="281457"/>
                </a:lnTo>
                <a:lnTo>
                  <a:pt x="0" y="0"/>
                </a:lnTo>
                <a:close/>
              </a:path>
            </a:pathLst>
          </a:custGeom>
          <a:ln w="12192">
            <a:solidFill>
              <a:srgbClr val="000000"/>
            </a:solidFill>
          </a:ln>
        </p:spPr>
        <p:txBody>
          <a:bodyPr wrap="square" lIns="0" tIns="0" rIns="0" bIns="0" rtlCol="0"/>
          <a:lstStyle/>
          <a:p>
            <a:endParaRPr/>
          </a:p>
        </p:txBody>
      </p:sp>
      <p:sp>
        <p:nvSpPr>
          <p:cNvPr id="54" name="bk object 54"/>
          <p:cNvSpPr/>
          <p:nvPr/>
        </p:nvSpPr>
        <p:spPr>
          <a:xfrm>
            <a:off x="2214057" y="4095469"/>
            <a:ext cx="306705" cy="281940"/>
          </a:xfrm>
          <a:custGeom>
            <a:avLst/>
            <a:gdLst/>
            <a:ahLst/>
            <a:cxnLst/>
            <a:rect l="l" t="t" r="r" b="b"/>
            <a:pathLst>
              <a:path w="306705" h="281939">
                <a:moveTo>
                  <a:pt x="105791" y="0"/>
                </a:moveTo>
                <a:lnTo>
                  <a:pt x="200647" y="0"/>
                </a:lnTo>
                <a:lnTo>
                  <a:pt x="306412" y="281457"/>
                </a:lnTo>
                <a:lnTo>
                  <a:pt x="215341" y="281457"/>
                </a:lnTo>
                <a:lnTo>
                  <a:pt x="201256" y="235000"/>
                </a:lnTo>
                <a:lnTo>
                  <a:pt x="102514" y="235000"/>
                </a:lnTo>
                <a:lnTo>
                  <a:pt x="88798" y="281457"/>
                </a:lnTo>
                <a:lnTo>
                  <a:pt x="0" y="281457"/>
                </a:lnTo>
                <a:lnTo>
                  <a:pt x="105791" y="0"/>
                </a:lnTo>
                <a:close/>
              </a:path>
            </a:pathLst>
          </a:custGeom>
          <a:ln w="12192">
            <a:solidFill>
              <a:srgbClr val="000000"/>
            </a:solidFill>
          </a:ln>
        </p:spPr>
        <p:txBody>
          <a:bodyPr wrap="square" lIns="0" tIns="0" rIns="0" bIns="0" rtlCol="0"/>
          <a:lstStyle/>
          <a:p>
            <a:endParaRPr/>
          </a:p>
        </p:txBody>
      </p:sp>
      <p:sp>
        <p:nvSpPr>
          <p:cNvPr id="55" name="bk object 55"/>
          <p:cNvSpPr/>
          <p:nvPr/>
        </p:nvSpPr>
        <p:spPr>
          <a:xfrm>
            <a:off x="6758078" y="4090668"/>
            <a:ext cx="153035" cy="286385"/>
          </a:xfrm>
          <a:custGeom>
            <a:avLst/>
            <a:gdLst/>
            <a:ahLst/>
            <a:cxnLst/>
            <a:rect l="l" t="t" r="r" b="b"/>
            <a:pathLst>
              <a:path w="153034" h="286385">
                <a:moveTo>
                  <a:pt x="101752" y="0"/>
                </a:moveTo>
                <a:lnTo>
                  <a:pt x="149989" y="3453"/>
                </a:lnTo>
                <a:lnTo>
                  <a:pt x="152819" y="52031"/>
                </a:lnTo>
                <a:lnTo>
                  <a:pt x="143471" y="50495"/>
                </a:lnTo>
                <a:lnTo>
                  <a:pt x="135928" y="49733"/>
                </a:lnTo>
                <a:lnTo>
                  <a:pt x="130162" y="49733"/>
                </a:lnTo>
                <a:lnTo>
                  <a:pt x="123126" y="49733"/>
                </a:lnTo>
                <a:lnTo>
                  <a:pt x="118071" y="50914"/>
                </a:lnTo>
                <a:lnTo>
                  <a:pt x="107505" y="73278"/>
                </a:lnTo>
                <a:lnTo>
                  <a:pt x="107505" y="82372"/>
                </a:lnTo>
                <a:lnTo>
                  <a:pt x="144754" y="82372"/>
                </a:lnTo>
                <a:lnTo>
                  <a:pt x="144754" y="139585"/>
                </a:lnTo>
                <a:lnTo>
                  <a:pt x="107505" y="139585"/>
                </a:lnTo>
                <a:lnTo>
                  <a:pt x="107505" y="286257"/>
                </a:lnTo>
                <a:lnTo>
                  <a:pt x="29171" y="286257"/>
                </a:lnTo>
                <a:lnTo>
                  <a:pt x="29171" y="139585"/>
                </a:lnTo>
                <a:lnTo>
                  <a:pt x="0" y="139585"/>
                </a:lnTo>
                <a:lnTo>
                  <a:pt x="0" y="82372"/>
                </a:lnTo>
                <a:lnTo>
                  <a:pt x="29171" y="82372"/>
                </a:lnTo>
                <a:lnTo>
                  <a:pt x="29171" y="73151"/>
                </a:lnTo>
                <a:lnTo>
                  <a:pt x="29743" y="61132"/>
                </a:lnTo>
                <a:lnTo>
                  <a:pt x="40262" y="23553"/>
                </a:lnTo>
                <a:lnTo>
                  <a:pt x="82821" y="1041"/>
                </a:lnTo>
                <a:lnTo>
                  <a:pt x="96481" y="66"/>
                </a:lnTo>
                <a:lnTo>
                  <a:pt x="101752" y="0"/>
                </a:lnTo>
                <a:close/>
              </a:path>
            </a:pathLst>
          </a:custGeom>
          <a:ln w="12192">
            <a:solidFill>
              <a:srgbClr val="000000"/>
            </a:solidFill>
          </a:ln>
        </p:spPr>
        <p:txBody>
          <a:bodyPr wrap="square" lIns="0" tIns="0" rIns="0" bIns="0" rtlCol="0"/>
          <a:lstStyle/>
          <a:p>
            <a:endParaRPr/>
          </a:p>
        </p:txBody>
      </p:sp>
      <p:sp>
        <p:nvSpPr>
          <p:cNvPr id="56" name="bk object 56"/>
          <p:cNvSpPr/>
          <p:nvPr/>
        </p:nvSpPr>
        <p:spPr>
          <a:xfrm>
            <a:off x="957580" y="4563122"/>
            <a:ext cx="7223353" cy="363816"/>
          </a:xfrm>
          <a:prstGeom prst="rect">
            <a:avLst/>
          </a:prstGeom>
          <a:blipFill>
            <a:blip r:embed="rId13" cstate="print"/>
            <a:stretch>
              <a:fillRect/>
            </a:stretch>
          </a:blipFill>
        </p:spPr>
        <p:txBody>
          <a:bodyPr wrap="square" lIns="0" tIns="0" rIns="0" bIns="0" rtlCol="0"/>
          <a:lstStyle/>
          <a:p>
            <a:endParaRPr/>
          </a:p>
        </p:txBody>
      </p:sp>
      <p:sp>
        <p:nvSpPr>
          <p:cNvPr id="57" name="bk object 57"/>
          <p:cNvSpPr/>
          <p:nvPr/>
        </p:nvSpPr>
        <p:spPr>
          <a:xfrm>
            <a:off x="6560835" y="4752605"/>
            <a:ext cx="70485" cy="58419"/>
          </a:xfrm>
          <a:custGeom>
            <a:avLst/>
            <a:gdLst/>
            <a:ahLst/>
            <a:cxnLst/>
            <a:rect l="l" t="t" r="r" b="b"/>
            <a:pathLst>
              <a:path w="70484" h="58420">
                <a:moveTo>
                  <a:pt x="70269" y="0"/>
                </a:moveTo>
                <a:lnTo>
                  <a:pt x="58424" y="3987"/>
                </a:lnTo>
                <a:lnTo>
                  <a:pt x="46230" y="7626"/>
                </a:lnTo>
                <a:lnTo>
                  <a:pt x="27283" y="13071"/>
                </a:lnTo>
                <a:lnTo>
                  <a:pt x="15059" y="17522"/>
                </a:lnTo>
                <a:lnTo>
                  <a:pt x="8022" y="21390"/>
                </a:lnTo>
                <a:lnTo>
                  <a:pt x="2171" y="26873"/>
                </a:lnTo>
                <a:lnTo>
                  <a:pt x="0" y="31673"/>
                </a:lnTo>
                <a:lnTo>
                  <a:pt x="0" y="37058"/>
                </a:lnTo>
                <a:lnTo>
                  <a:pt x="0" y="43192"/>
                </a:lnTo>
                <a:lnTo>
                  <a:pt x="2146" y="48221"/>
                </a:lnTo>
                <a:lnTo>
                  <a:pt x="6438" y="52120"/>
                </a:lnTo>
                <a:lnTo>
                  <a:pt x="10718" y="56032"/>
                </a:lnTo>
                <a:lnTo>
                  <a:pt x="17030" y="57975"/>
                </a:lnTo>
                <a:lnTo>
                  <a:pt x="25349" y="57975"/>
                </a:lnTo>
                <a:lnTo>
                  <a:pt x="34048" y="57975"/>
                </a:lnTo>
                <a:lnTo>
                  <a:pt x="65570" y="36194"/>
                </a:lnTo>
                <a:lnTo>
                  <a:pt x="70269" y="22212"/>
                </a:lnTo>
                <a:lnTo>
                  <a:pt x="70269" y="12484"/>
                </a:lnTo>
                <a:lnTo>
                  <a:pt x="70269" y="0"/>
                </a:lnTo>
                <a:close/>
              </a:path>
            </a:pathLst>
          </a:custGeom>
          <a:ln w="12192">
            <a:solidFill>
              <a:srgbClr val="000000"/>
            </a:solidFill>
          </a:ln>
        </p:spPr>
        <p:txBody>
          <a:bodyPr wrap="square" lIns="0" tIns="0" rIns="0" bIns="0" rtlCol="0"/>
          <a:lstStyle/>
          <a:p>
            <a:endParaRPr/>
          </a:p>
        </p:txBody>
      </p:sp>
      <p:sp>
        <p:nvSpPr>
          <p:cNvPr id="58" name="bk object 58"/>
          <p:cNvSpPr/>
          <p:nvPr/>
        </p:nvSpPr>
        <p:spPr>
          <a:xfrm>
            <a:off x="1233553" y="4561813"/>
            <a:ext cx="2892501" cy="371208"/>
          </a:xfrm>
          <a:prstGeom prst="rect">
            <a:avLst/>
          </a:prstGeom>
          <a:blipFill>
            <a:blip r:embed="rId14" cstate="print"/>
            <a:stretch>
              <a:fillRect/>
            </a:stretch>
          </a:blipFill>
        </p:spPr>
        <p:txBody>
          <a:bodyPr wrap="square" lIns="0" tIns="0" rIns="0" bIns="0" rtlCol="0"/>
          <a:lstStyle/>
          <a:p>
            <a:endParaRPr/>
          </a:p>
        </p:txBody>
      </p:sp>
      <p:sp>
        <p:nvSpPr>
          <p:cNvPr id="59" name="bk object 59"/>
          <p:cNvSpPr/>
          <p:nvPr/>
        </p:nvSpPr>
        <p:spPr>
          <a:xfrm>
            <a:off x="4375914" y="4731485"/>
            <a:ext cx="82550" cy="71755"/>
          </a:xfrm>
          <a:custGeom>
            <a:avLst/>
            <a:gdLst/>
            <a:ahLst/>
            <a:cxnLst/>
            <a:rect l="l" t="t" r="r" b="b"/>
            <a:pathLst>
              <a:path w="82550" h="71754">
                <a:moveTo>
                  <a:pt x="26682" y="0"/>
                </a:moveTo>
                <a:lnTo>
                  <a:pt x="14601" y="9335"/>
                </a:lnTo>
                <a:lnTo>
                  <a:pt x="6712" y="17403"/>
                </a:lnTo>
                <a:lnTo>
                  <a:pt x="1752" y="24764"/>
                </a:lnTo>
                <a:lnTo>
                  <a:pt x="0" y="30467"/>
                </a:lnTo>
                <a:lnTo>
                  <a:pt x="0" y="36474"/>
                </a:lnTo>
                <a:lnTo>
                  <a:pt x="2532" y="48666"/>
                </a:lnTo>
                <a:lnTo>
                  <a:pt x="10134" y="59571"/>
                </a:lnTo>
                <a:lnTo>
                  <a:pt x="21064" y="67320"/>
                </a:lnTo>
                <a:lnTo>
                  <a:pt x="32876" y="71407"/>
                </a:lnTo>
                <a:lnTo>
                  <a:pt x="47366" y="71176"/>
                </a:lnTo>
                <a:lnTo>
                  <a:pt x="60067" y="69292"/>
                </a:lnTo>
                <a:lnTo>
                  <a:pt x="71577" y="65809"/>
                </a:lnTo>
                <a:lnTo>
                  <a:pt x="82497" y="60781"/>
                </a:lnTo>
                <a:lnTo>
                  <a:pt x="77684" y="52594"/>
                </a:lnTo>
                <a:lnTo>
                  <a:pt x="43806" y="16113"/>
                </a:lnTo>
                <a:lnTo>
                  <a:pt x="32567" y="5545"/>
                </a:lnTo>
                <a:lnTo>
                  <a:pt x="26682" y="0"/>
                </a:lnTo>
                <a:close/>
              </a:path>
            </a:pathLst>
          </a:custGeom>
          <a:ln w="12192">
            <a:solidFill>
              <a:srgbClr val="000000"/>
            </a:solidFill>
          </a:ln>
        </p:spPr>
        <p:txBody>
          <a:bodyPr wrap="square" lIns="0" tIns="0" rIns="0" bIns="0" rtlCol="0"/>
          <a:lstStyle/>
          <a:p>
            <a:endParaRPr/>
          </a:p>
        </p:txBody>
      </p:sp>
      <p:sp>
        <p:nvSpPr>
          <p:cNvPr id="60" name="bk object 60"/>
          <p:cNvSpPr/>
          <p:nvPr/>
        </p:nvSpPr>
        <p:spPr>
          <a:xfrm>
            <a:off x="5400414" y="4699227"/>
            <a:ext cx="67945" cy="97790"/>
          </a:xfrm>
          <a:custGeom>
            <a:avLst/>
            <a:gdLst/>
            <a:ahLst/>
            <a:cxnLst/>
            <a:rect l="l" t="t" r="r" b="b"/>
            <a:pathLst>
              <a:path w="67945" h="97789">
                <a:moveTo>
                  <a:pt x="36064" y="0"/>
                </a:moveTo>
                <a:lnTo>
                  <a:pt x="1458" y="31458"/>
                </a:lnTo>
                <a:lnTo>
                  <a:pt x="0" y="45107"/>
                </a:lnTo>
                <a:lnTo>
                  <a:pt x="894" y="61409"/>
                </a:lnTo>
                <a:lnTo>
                  <a:pt x="3625" y="74069"/>
                </a:lnTo>
                <a:lnTo>
                  <a:pt x="8186" y="83511"/>
                </a:lnTo>
                <a:lnTo>
                  <a:pt x="18789" y="93141"/>
                </a:lnTo>
                <a:lnTo>
                  <a:pt x="30231" y="97229"/>
                </a:lnTo>
                <a:lnTo>
                  <a:pt x="44828" y="95475"/>
                </a:lnTo>
                <a:lnTo>
                  <a:pt x="55040" y="89536"/>
                </a:lnTo>
                <a:lnTo>
                  <a:pt x="61834" y="79344"/>
                </a:lnTo>
                <a:lnTo>
                  <a:pt x="65908" y="67838"/>
                </a:lnTo>
                <a:lnTo>
                  <a:pt x="67729" y="54520"/>
                </a:lnTo>
                <a:lnTo>
                  <a:pt x="67095" y="36796"/>
                </a:lnTo>
                <a:lnTo>
                  <a:pt x="39293" y="180"/>
                </a:lnTo>
                <a:lnTo>
                  <a:pt x="36064" y="0"/>
                </a:lnTo>
                <a:close/>
              </a:path>
            </a:pathLst>
          </a:custGeom>
          <a:ln w="12192">
            <a:solidFill>
              <a:srgbClr val="000000"/>
            </a:solidFill>
          </a:ln>
        </p:spPr>
        <p:txBody>
          <a:bodyPr wrap="square" lIns="0" tIns="0" rIns="0" bIns="0" rtlCol="0"/>
          <a:lstStyle/>
          <a:p>
            <a:endParaRPr/>
          </a:p>
        </p:txBody>
      </p:sp>
      <p:sp>
        <p:nvSpPr>
          <p:cNvPr id="61" name="bk object 61"/>
          <p:cNvSpPr/>
          <p:nvPr/>
        </p:nvSpPr>
        <p:spPr>
          <a:xfrm>
            <a:off x="7787595" y="4687136"/>
            <a:ext cx="75565" cy="42545"/>
          </a:xfrm>
          <a:custGeom>
            <a:avLst/>
            <a:gdLst/>
            <a:ahLst/>
            <a:cxnLst/>
            <a:rect l="l" t="t" r="r" b="b"/>
            <a:pathLst>
              <a:path w="75565" h="42545">
                <a:moveTo>
                  <a:pt x="36939" y="0"/>
                </a:moveTo>
                <a:lnTo>
                  <a:pt x="23802" y="2159"/>
                </a:lnTo>
                <a:lnTo>
                  <a:pt x="12847" y="8639"/>
                </a:lnTo>
                <a:lnTo>
                  <a:pt x="4468" y="20533"/>
                </a:lnTo>
                <a:lnTo>
                  <a:pt x="0" y="31701"/>
                </a:lnTo>
                <a:lnTo>
                  <a:pt x="75154" y="42240"/>
                </a:lnTo>
                <a:lnTo>
                  <a:pt x="56081" y="5493"/>
                </a:lnTo>
                <a:lnTo>
                  <a:pt x="36939" y="0"/>
                </a:lnTo>
                <a:close/>
              </a:path>
            </a:pathLst>
          </a:custGeom>
          <a:ln w="12192">
            <a:solidFill>
              <a:srgbClr val="000000"/>
            </a:solidFill>
          </a:ln>
        </p:spPr>
        <p:txBody>
          <a:bodyPr wrap="square" lIns="0" tIns="0" rIns="0" bIns="0" rtlCol="0"/>
          <a:lstStyle/>
          <a:p>
            <a:endParaRPr/>
          </a:p>
        </p:txBody>
      </p:sp>
      <p:sp>
        <p:nvSpPr>
          <p:cNvPr id="62" name="bk object 62"/>
          <p:cNvSpPr/>
          <p:nvPr/>
        </p:nvSpPr>
        <p:spPr>
          <a:xfrm>
            <a:off x="7587693" y="4645480"/>
            <a:ext cx="78740" cy="204470"/>
          </a:xfrm>
          <a:custGeom>
            <a:avLst/>
            <a:gdLst/>
            <a:ahLst/>
            <a:cxnLst/>
            <a:rect l="l" t="t" r="r" b="b"/>
            <a:pathLst>
              <a:path w="78740" h="204470">
                <a:moveTo>
                  <a:pt x="0" y="0"/>
                </a:moveTo>
                <a:lnTo>
                  <a:pt x="78143" y="0"/>
                </a:lnTo>
                <a:lnTo>
                  <a:pt x="78143" y="203885"/>
                </a:lnTo>
                <a:lnTo>
                  <a:pt x="0" y="203885"/>
                </a:lnTo>
                <a:lnTo>
                  <a:pt x="0" y="0"/>
                </a:lnTo>
                <a:close/>
              </a:path>
            </a:pathLst>
          </a:custGeom>
          <a:ln w="12192">
            <a:solidFill>
              <a:srgbClr val="000000"/>
            </a:solidFill>
          </a:ln>
        </p:spPr>
        <p:txBody>
          <a:bodyPr wrap="square" lIns="0" tIns="0" rIns="0" bIns="0" rtlCol="0"/>
          <a:lstStyle/>
          <a:p>
            <a:endParaRPr/>
          </a:p>
        </p:txBody>
      </p:sp>
      <p:sp>
        <p:nvSpPr>
          <p:cNvPr id="63" name="bk object 63"/>
          <p:cNvSpPr/>
          <p:nvPr/>
        </p:nvSpPr>
        <p:spPr>
          <a:xfrm>
            <a:off x="7281369" y="4645480"/>
            <a:ext cx="78740" cy="204470"/>
          </a:xfrm>
          <a:custGeom>
            <a:avLst/>
            <a:gdLst/>
            <a:ahLst/>
            <a:cxnLst/>
            <a:rect l="l" t="t" r="r" b="b"/>
            <a:pathLst>
              <a:path w="78740" h="204470">
                <a:moveTo>
                  <a:pt x="0" y="0"/>
                </a:moveTo>
                <a:lnTo>
                  <a:pt x="78143" y="0"/>
                </a:lnTo>
                <a:lnTo>
                  <a:pt x="78143" y="203885"/>
                </a:lnTo>
                <a:lnTo>
                  <a:pt x="0" y="203885"/>
                </a:lnTo>
                <a:lnTo>
                  <a:pt x="0" y="0"/>
                </a:lnTo>
                <a:close/>
              </a:path>
            </a:pathLst>
          </a:custGeom>
          <a:ln w="12192">
            <a:solidFill>
              <a:srgbClr val="000000"/>
            </a:solidFill>
          </a:ln>
        </p:spPr>
        <p:txBody>
          <a:bodyPr wrap="square" lIns="0" tIns="0" rIns="0" bIns="0" rtlCol="0"/>
          <a:lstStyle/>
          <a:p>
            <a:endParaRPr/>
          </a:p>
        </p:txBody>
      </p:sp>
      <p:sp>
        <p:nvSpPr>
          <p:cNvPr id="64" name="bk object 64"/>
          <p:cNvSpPr/>
          <p:nvPr/>
        </p:nvSpPr>
        <p:spPr>
          <a:xfrm>
            <a:off x="7019242" y="4645480"/>
            <a:ext cx="78740" cy="204470"/>
          </a:xfrm>
          <a:custGeom>
            <a:avLst/>
            <a:gdLst/>
            <a:ahLst/>
            <a:cxnLst/>
            <a:rect l="l" t="t" r="r" b="b"/>
            <a:pathLst>
              <a:path w="78740" h="204470">
                <a:moveTo>
                  <a:pt x="0" y="0"/>
                </a:moveTo>
                <a:lnTo>
                  <a:pt x="78143" y="0"/>
                </a:lnTo>
                <a:lnTo>
                  <a:pt x="78143" y="203885"/>
                </a:lnTo>
                <a:lnTo>
                  <a:pt x="0" y="203885"/>
                </a:lnTo>
                <a:lnTo>
                  <a:pt x="0" y="0"/>
                </a:lnTo>
                <a:close/>
              </a:path>
            </a:pathLst>
          </a:custGeom>
          <a:ln w="12192">
            <a:solidFill>
              <a:srgbClr val="000000"/>
            </a:solidFill>
          </a:ln>
        </p:spPr>
        <p:txBody>
          <a:bodyPr wrap="square" lIns="0" tIns="0" rIns="0" bIns="0" rtlCol="0"/>
          <a:lstStyle/>
          <a:p>
            <a:endParaRPr/>
          </a:p>
        </p:txBody>
      </p:sp>
      <p:sp>
        <p:nvSpPr>
          <p:cNvPr id="65" name="bk object 65"/>
          <p:cNvSpPr/>
          <p:nvPr/>
        </p:nvSpPr>
        <p:spPr>
          <a:xfrm>
            <a:off x="5717745" y="4645480"/>
            <a:ext cx="78740" cy="204470"/>
          </a:xfrm>
          <a:custGeom>
            <a:avLst/>
            <a:gdLst/>
            <a:ahLst/>
            <a:cxnLst/>
            <a:rect l="l" t="t" r="r" b="b"/>
            <a:pathLst>
              <a:path w="78739" h="204470">
                <a:moveTo>
                  <a:pt x="0" y="0"/>
                </a:moveTo>
                <a:lnTo>
                  <a:pt x="78143" y="0"/>
                </a:lnTo>
                <a:lnTo>
                  <a:pt x="78143" y="203885"/>
                </a:lnTo>
                <a:lnTo>
                  <a:pt x="0" y="203885"/>
                </a:lnTo>
                <a:lnTo>
                  <a:pt x="0" y="0"/>
                </a:lnTo>
                <a:close/>
              </a:path>
            </a:pathLst>
          </a:custGeom>
          <a:ln w="12192">
            <a:solidFill>
              <a:srgbClr val="000000"/>
            </a:solidFill>
          </a:ln>
        </p:spPr>
        <p:txBody>
          <a:bodyPr wrap="square" lIns="0" tIns="0" rIns="0" bIns="0" rtlCol="0"/>
          <a:lstStyle/>
          <a:p>
            <a:endParaRPr/>
          </a:p>
        </p:txBody>
      </p:sp>
      <p:sp>
        <p:nvSpPr>
          <p:cNvPr id="66" name="bk object 66"/>
          <p:cNvSpPr/>
          <p:nvPr/>
        </p:nvSpPr>
        <p:spPr>
          <a:xfrm>
            <a:off x="5058780" y="4645480"/>
            <a:ext cx="215900" cy="208279"/>
          </a:xfrm>
          <a:custGeom>
            <a:avLst/>
            <a:gdLst/>
            <a:ahLst/>
            <a:cxnLst/>
            <a:rect l="l" t="t" r="r" b="b"/>
            <a:pathLst>
              <a:path w="215900" h="208279">
                <a:moveTo>
                  <a:pt x="0" y="0"/>
                </a:moveTo>
                <a:lnTo>
                  <a:pt x="78524" y="0"/>
                </a:lnTo>
                <a:lnTo>
                  <a:pt x="78524" y="112115"/>
                </a:lnTo>
                <a:lnTo>
                  <a:pt x="79965" y="127160"/>
                </a:lnTo>
                <a:lnTo>
                  <a:pt x="84292" y="137683"/>
                </a:lnTo>
                <a:lnTo>
                  <a:pt x="90360" y="144754"/>
                </a:lnTo>
                <a:lnTo>
                  <a:pt x="97015" y="147447"/>
                </a:lnTo>
                <a:lnTo>
                  <a:pt x="105587" y="147447"/>
                </a:lnTo>
                <a:lnTo>
                  <a:pt x="114935" y="147447"/>
                </a:lnTo>
                <a:lnTo>
                  <a:pt x="136313" y="115879"/>
                </a:lnTo>
                <a:lnTo>
                  <a:pt x="137464" y="0"/>
                </a:lnTo>
                <a:lnTo>
                  <a:pt x="215595" y="0"/>
                </a:lnTo>
                <a:lnTo>
                  <a:pt x="215595" y="203885"/>
                </a:lnTo>
                <a:lnTo>
                  <a:pt x="142646" y="203885"/>
                </a:lnTo>
                <a:lnTo>
                  <a:pt x="142646" y="170865"/>
                </a:lnTo>
                <a:lnTo>
                  <a:pt x="133172" y="181663"/>
                </a:lnTo>
                <a:lnTo>
                  <a:pt x="89725" y="206483"/>
                </a:lnTo>
                <a:lnTo>
                  <a:pt x="77448" y="208198"/>
                </a:lnTo>
                <a:lnTo>
                  <a:pt x="60649" y="207542"/>
                </a:lnTo>
                <a:lnTo>
                  <a:pt x="16356" y="185158"/>
                </a:lnTo>
                <a:lnTo>
                  <a:pt x="196" y="137725"/>
                </a:lnTo>
                <a:lnTo>
                  <a:pt x="0" y="0"/>
                </a:lnTo>
                <a:close/>
              </a:path>
            </a:pathLst>
          </a:custGeom>
          <a:ln w="12192">
            <a:solidFill>
              <a:srgbClr val="000000"/>
            </a:solidFill>
          </a:ln>
        </p:spPr>
        <p:txBody>
          <a:bodyPr wrap="square" lIns="0" tIns="0" rIns="0" bIns="0" rtlCol="0"/>
          <a:lstStyle/>
          <a:p>
            <a:endParaRPr/>
          </a:p>
        </p:txBody>
      </p:sp>
      <p:sp>
        <p:nvSpPr>
          <p:cNvPr id="67" name="bk object 67"/>
          <p:cNvSpPr/>
          <p:nvPr/>
        </p:nvSpPr>
        <p:spPr>
          <a:xfrm>
            <a:off x="7965625" y="4640870"/>
            <a:ext cx="214629" cy="213360"/>
          </a:xfrm>
          <a:custGeom>
            <a:avLst/>
            <a:gdLst/>
            <a:ahLst/>
            <a:cxnLst/>
            <a:rect l="l" t="t" r="r" b="b"/>
            <a:pathLst>
              <a:path w="214629" h="213360">
                <a:moveTo>
                  <a:pt x="106268" y="0"/>
                </a:moveTo>
                <a:lnTo>
                  <a:pt x="148146" y="2755"/>
                </a:lnTo>
                <a:lnTo>
                  <a:pt x="192318" y="27412"/>
                </a:lnTo>
                <a:lnTo>
                  <a:pt x="205460" y="47550"/>
                </a:lnTo>
                <a:lnTo>
                  <a:pt x="134297" y="61823"/>
                </a:lnTo>
                <a:lnTo>
                  <a:pt x="132366" y="55295"/>
                </a:lnTo>
                <a:lnTo>
                  <a:pt x="129166" y="50495"/>
                </a:lnTo>
                <a:lnTo>
                  <a:pt x="124696" y="47421"/>
                </a:lnTo>
                <a:lnTo>
                  <a:pt x="118549" y="43319"/>
                </a:lnTo>
                <a:lnTo>
                  <a:pt x="111119" y="41274"/>
                </a:lnTo>
                <a:lnTo>
                  <a:pt x="102420" y="41274"/>
                </a:lnTo>
                <a:lnTo>
                  <a:pt x="93593" y="41274"/>
                </a:lnTo>
                <a:lnTo>
                  <a:pt x="87154" y="42837"/>
                </a:lnTo>
                <a:lnTo>
                  <a:pt x="83128" y="45973"/>
                </a:lnTo>
                <a:lnTo>
                  <a:pt x="79090" y="49098"/>
                </a:lnTo>
                <a:lnTo>
                  <a:pt x="77083" y="52908"/>
                </a:lnTo>
                <a:lnTo>
                  <a:pt x="77083" y="57378"/>
                </a:lnTo>
                <a:lnTo>
                  <a:pt x="77083" y="62356"/>
                </a:lnTo>
                <a:lnTo>
                  <a:pt x="124766" y="76370"/>
                </a:lnTo>
                <a:lnTo>
                  <a:pt x="140199" y="78736"/>
                </a:lnTo>
                <a:lnTo>
                  <a:pt x="185525" y="92775"/>
                </a:lnTo>
                <a:lnTo>
                  <a:pt x="214371" y="132125"/>
                </a:lnTo>
                <a:lnTo>
                  <a:pt x="214142" y="148124"/>
                </a:lnTo>
                <a:lnTo>
                  <a:pt x="190732" y="191441"/>
                </a:lnTo>
                <a:lnTo>
                  <a:pt x="156005" y="207501"/>
                </a:lnTo>
                <a:lnTo>
                  <a:pt x="119219" y="212904"/>
                </a:lnTo>
                <a:lnTo>
                  <a:pt x="100511" y="212671"/>
                </a:lnTo>
                <a:lnTo>
                  <a:pt x="57458" y="208194"/>
                </a:lnTo>
                <a:lnTo>
                  <a:pt x="19809" y="189716"/>
                </a:lnTo>
                <a:lnTo>
                  <a:pt x="0" y="157362"/>
                </a:lnTo>
                <a:lnTo>
                  <a:pt x="76118" y="144564"/>
                </a:lnTo>
                <a:lnTo>
                  <a:pt x="79318" y="153784"/>
                </a:lnTo>
                <a:lnTo>
                  <a:pt x="83802" y="160375"/>
                </a:lnTo>
                <a:lnTo>
                  <a:pt x="89555" y="164337"/>
                </a:lnTo>
                <a:lnTo>
                  <a:pt x="95320" y="168313"/>
                </a:lnTo>
                <a:lnTo>
                  <a:pt x="102991" y="170294"/>
                </a:lnTo>
                <a:lnTo>
                  <a:pt x="112592" y="170294"/>
                </a:lnTo>
                <a:lnTo>
                  <a:pt x="123095" y="170294"/>
                </a:lnTo>
                <a:lnTo>
                  <a:pt x="131223" y="168059"/>
                </a:lnTo>
                <a:lnTo>
                  <a:pt x="136976" y="163575"/>
                </a:lnTo>
                <a:lnTo>
                  <a:pt x="141460" y="160261"/>
                </a:lnTo>
                <a:lnTo>
                  <a:pt x="143695" y="156108"/>
                </a:lnTo>
                <a:lnTo>
                  <a:pt x="143695" y="151117"/>
                </a:lnTo>
                <a:lnTo>
                  <a:pt x="143695" y="145503"/>
                </a:lnTo>
                <a:lnTo>
                  <a:pt x="140761" y="141147"/>
                </a:lnTo>
                <a:lnTo>
                  <a:pt x="134868" y="138087"/>
                </a:lnTo>
                <a:lnTo>
                  <a:pt x="127383" y="135486"/>
                </a:lnTo>
                <a:lnTo>
                  <a:pt x="114246" y="132469"/>
                </a:lnTo>
                <a:lnTo>
                  <a:pt x="94750" y="128887"/>
                </a:lnTo>
                <a:lnTo>
                  <a:pt x="78866" y="125756"/>
                </a:lnTo>
                <a:lnTo>
                  <a:pt x="35635" y="112216"/>
                </a:lnTo>
                <a:lnTo>
                  <a:pt x="9910" y="79719"/>
                </a:lnTo>
                <a:lnTo>
                  <a:pt x="7489" y="69364"/>
                </a:lnTo>
                <a:lnTo>
                  <a:pt x="8358" y="53981"/>
                </a:lnTo>
                <a:lnTo>
                  <a:pt x="36018" y="14301"/>
                </a:lnTo>
                <a:lnTo>
                  <a:pt x="82871" y="1016"/>
                </a:lnTo>
                <a:lnTo>
                  <a:pt x="96219" y="166"/>
                </a:lnTo>
                <a:lnTo>
                  <a:pt x="106268" y="0"/>
                </a:lnTo>
                <a:close/>
              </a:path>
            </a:pathLst>
          </a:custGeom>
          <a:ln w="12192">
            <a:solidFill>
              <a:srgbClr val="000000"/>
            </a:solidFill>
          </a:ln>
        </p:spPr>
        <p:txBody>
          <a:bodyPr wrap="square" lIns="0" tIns="0" rIns="0" bIns="0" rtlCol="0"/>
          <a:lstStyle/>
          <a:p>
            <a:endParaRPr/>
          </a:p>
        </p:txBody>
      </p:sp>
      <p:sp>
        <p:nvSpPr>
          <p:cNvPr id="68" name="bk object 68"/>
          <p:cNvSpPr/>
          <p:nvPr/>
        </p:nvSpPr>
        <p:spPr>
          <a:xfrm>
            <a:off x="7706138" y="4640870"/>
            <a:ext cx="236220" cy="213360"/>
          </a:xfrm>
          <a:custGeom>
            <a:avLst/>
            <a:gdLst/>
            <a:ahLst/>
            <a:cxnLst/>
            <a:rect l="l" t="t" r="r" b="b"/>
            <a:pathLst>
              <a:path w="236220" h="213360">
                <a:moveTo>
                  <a:pt x="115146" y="0"/>
                </a:moveTo>
                <a:lnTo>
                  <a:pt x="157134" y="3879"/>
                </a:lnTo>
                <a:lnTo>
                  <a:pt x="202617" y="26166"/>
                </a:lnTo>
                <a:lnTo>
                  <a:pt x="229071" y="68337"/>
                </a:lnTo>
                <a:lnTo>
                  <a:pt x="236089" y="125945"/>
                </a:lnTo>
                <a:lnTo>
                  <a:pt x="79434" y="125945"/>
                </a:lnTo>
                <a:lnTo>
                  <a:pt x="82313" y="140226"/>
                </a:lnTo>
                <a:lnTo>
                  <a:pt x="87349" y="151031"/>
                </a:lnTo>
                <a:lnTo>
                  <a:pt x="97939" y="160933"/>
                </a:lnTo>
                <a:lnTo>
                  <a:pt x="109170" y="166046"/>
                </a:lnTo>
                <a:lnTo>
                  <a:pt x="125686" y="166081"/>
                </a:lnTo>
                <a:lnTo>
                  <a:pt x="136296" y="163716"/>
                </a:lnTo>
                <a:lnTo>
                  <a:pt x="145284" y="159029"/>
                </a:lnTo>
                <a:lnTo>
                  <a:pt x="149830" y="154736"/>
                </a:lnTo>
                <a:lnTo>
                  <a:pt x="154694" y="148602"/>
                </a:lnTo>
                <a:lnTo>
                  <a:pt x="231682" y="155701"/>
                </a:lnTo>
                <a:lnTo>
                  <a:pt x="206906" y="187172"/>
                </a:lnTo>
                <a:lnTo>
                  <a:pt x="162477" y="208497"/>
                </a:lnTo>
                <a:lnTo>
                  <a:pt x="123986" y="213036"/>
                </a:lnTo>
                <a:lnTo>
                  <a:pt x="107173" y="212703"/>
                </a:lnTo>
                <a:lnTo>
                  <a:pt x="68600" y="207288"/>
                </a:lnTo>
                <a:lnTo>
                  <a:pt x="26985" y="181131"/>
                </a:lnTo>
                <a:lnTo>
                  <a:pt x="6880" y="146958"/>
                </a:lnTo>
                <a:lnTo>
                  <a:pt x="0" y="110897"/>
                </a:lnTo>
                <a:lnTo>
                  <a:pt x="633" y="95824"/>
                </a:lnTo>
                <a:lnTo>
                  <a:pt x="10408" y="57575"/>
                </a:lnTo>
                <a:lnTo>
                  <a:pt x="34122" y="27480"/>
                </a:lnTo>
                <a:lnTo>
                  <a:pt x="67365" y="7867"/>
                </a:lnTo>
                <a:lnTo>
                  <a:pt x="104458" y="310"/>
                </a:lnTo>
                <a:lnTo>
                  <a:pt x="115146" y="0"/>
                </a:lnTo>
                <a:close/>
              </a:path>
            </a:pathLst>
          </a:custGeom>
          <a:ln w="12192">
            <a:solidFill>
              <a:srgbClr val="000000"/>
            </a:solidFill>
          </a:ln>
        </p:spPr>
        <p:txBody>
          <a:bodyPr wrap="square" lIns="0" tIns="0" rIns="0" bIns="0" rtlCol="0"/>
          <a:lstStyle/>
          <a:p>
            <a:endParaRPr/>
          </a:p>
        </p:txBody>
      </p:sp>
      <p:sp>
        <p:nvSpPr>
          <p:cNvPr id="69" name="bk object 69"/>
          <p:cNvSpPr/>
          <p:nvPr/>
        </p:nvSpPr>
        <p:spPr>
          <a:xfrm>
            <a:off x="6744965" y="4640870"/>
            <a:ext cx="236220" cy="213360"/>
          </a:xfrm>
          <a:custGeom>
            <a:avLst/>
            <a:gdLst/>
            <a:ahLst/>
            <a:cxnLst/>
            <a:rect l="l" t="t" r="r" b="b"/>
            <a:pathLst>
              <a:path w="236220" h="213360">
                <a:moveTo>
                  <a:pt x="118701" y="0"/>
                </a:moveTo>
                <a:lnTo>
                  <a:pt x="161715" y="4236"/>
                </a:lnTo>
                <a:lnTo>
                  <a:pt x="203711" y="24944"/>
                </a:lnTo>
                <a:lnTo>
                  <a:pt x="230971" y="68115"/>
                </a:lnTo>
                <a:lnTo>
                  <a:pt x="158058" y="79870"/>
                </a:lnTo>
                <a:lnTo>
                  <a:pt x="155760" y="71158"/>
                </a:lnTo>
                <a:lnTo>
                  <a:pt x="151569" y="64604"/>
                </a:lnTo>
                <a:lnTo>
                  <a:pt x="145485" y="60185"/>
                </a:lnTo>
                <a:lnTo>
                  <a:pt x="139402" y="55765"/>
                </a:lnTo>
                <a:lnTo>
                  <a:pt x="131249" y="53555"/>
                </a:lnTo>
                <a:lnTo>
                  <a:pt x="121000" y="53555"/>
                </a:lnTo>
                <a:lnTo>
                  <a:pt x="107669" y="55459"/>
                </a:lnTo>
                <a:lnTo>
                  <a:pt x="81636" y="83656"/>
                </a:lnTo>
                <a:lnTo>
                  <a:pt x="77621" y="108378"/>
                </a:lnTo>
                <a:lnTo>
                  <a:pt x="78756" y="123527"/>
                </a:lnTo>
                <a:lnTo>
                  <a:pt x="82171" y="135909"/>
                </a:lnTo>
                <a:lnTo>
                  <a:pt x="87867" y="145727"/>
                </a:lnTo>
                <a:lnTo>
                  <a:pt x="98489" y="154841"/>
                </a:lnTo>
                <a:lnTo>
                  <a:pt x="109981" y="159622"/>
                </a:lnTo>
                <a:lnTo>
                  <a:pt x="127100" y="159453"/>
                </a:lnTo>
                <a:lnTo>
                  <a:pt x="138432" y="156907"/>
                </a:lnTo>
                <a:lnTo>
                  <a:pt x="150337" y="147424"/>
                </a:lnTo>
                <a:lnTo>
                  <a:pt x="157512" y="137824"/>
                </a:lnTo>
                <a:lnTo>
                  <a:pt x="235617" y="137071"/>
                </a:lnTo>
                <a:lnTo>
                  <a:pt x="219576" y="171947"/>
                </a:lnTo>
                <a:lnTo>
                  <a:pt x="190254" y="198362"/>
                </a:lnTo>
                <a:lnTo>
                  <a:pt x="144814" y="212114"/>
                </a:lnTo>
                <a:lnTo>
                  <a:pt x="130793" y="213013"/>
                </a:lnTo>
                <a:lnTo>
                  <a:pt x="114436" y="212796"/>
                </a:lnTo>
                <a:lnTo>
                  <a:pt x="62609" y="204222"/>
                </a:lnTo>
                <a:lnTo>
                  <a:pt x="28611" y="182625"/>
                </a:lnTo>
                <a:lnTo>
                  <a:pt x="3440" y="138959"/>
                </a:lnTo>
                <a:lnTo>
                  <a:pt x="0" y="114736"/>
                </a:lnTo>
                <a:lnTo>
                  <a:pt x="398" y="98326"/>
                </a:lnTo>
                <a:lnTo>
                  <a:pt x="14712" y="48630"/>
                </a:lnTo>
                <a:lnTo>
                  <a:pt x="40730" y="20662"/>
                </a:lnTo>
                <a:lnTo>
                  <a:pt x="76376" y="4881"/>
                </a:lnTo>
                <a:lnTo>
                  <a:pt x="113011" y="63"/>
                </a:lnTo>
                <a:lnTo>
                  <a:pt x="118701" y="0"/>
                </a:lnTo>
                <a:close/>
              </a:path>
            </a:pathLst>
          </a:custGeom>
          <a:ln w="12192">
            <a:solidFill>
              <a:srgbClr val="000000"/>
            </a:solidFill>
          </a:ln>
        </p:spPr>
        <p:txBody>
          <a:bodyPr wrap="square" lIns="0" tIns="0" rIns="0" bIns="0" rtlCol="0"/>
          <a:lstStyle/>
          <a:p>
            <a:endParaRPr/>
          </a:p>
        </p:txBody>
      </p:sp>
      <p:sp>
        <p:nvSpPr>
          <p:cNvPr id="70" name="bk object 70"/>
          <p:cNvSpPr/>
          <p:nvPr/>
        </p:nvSpPr>
        <p:spPr>
          <a:xfrm>
            <a:off x="6483202" y="4640870"/>
            <a:ext cx="234315" cy="213360"/>
          </a:xfrm>
          <a:custGeom>
            <a:avLst/>
            <a:gdLst/>
            <a:ahLst/>
            <a:cxnLst/>
            <a:rect l="l" t="t" r="r" b="b"/>
            <a:pathLst>
              <a:path w="234315" h="213360">
                <a:moveTo>
                  <a:pt x="110842" y="0"/>
                </a:moveTo>
                <a:lnTo>
                  <a:pt x="151891" y="1782"/>
                </a:lnTo>
                <a:lnTo>
                  <a:pt x="189409" y="11371"/>
                </a:lnTo>
                <a:lnTo>
                  <a:pt x="220767" y="52846"/>
                </a:lnTo>
                <a:lnTo>
                  <a:pt x="224317" y="165112"/>
                </a:lnTo>
                <a:lnTo>
                  <a:pt x="224317" y="174701"/>
                </a:lnTo>
                <a:lnTo>
                  <a:pt x="224926" y="182232"/>
                </a:lnTo>
                <a:lnTo>
                  <a:pt x="226133" y="187667"/>
                </a:lnTo>
                <a:lnTo>
                  <a:pt x="227352" y="193103"/>
                </a:lnTo>
                <a:lnTo>
                  <a:pt x="230006" y="200050"/>
                </a:lnTo>
                <a:lnTo>
                  <a:pt x="234109" y="208495"/>
                </a:lnTo>
                <a:lnTo>
                  <a:pt x="160766" y="208495"/>
                </a:lnTo>
                <a:lnTo>
                  <a:pt x="152321" y="183540"/>
                </a:lnTo>
                <a:lnTo>
                  <a:pt x="141834" y="192665"/>
                </a:lnTo>
                <a:lnTo>
                  <a:pt x="104588" y="209439"/>
                </a:lnTo>
                <a:lnTo>
                  <a:pt x="81360" y="212918"/>
                </a:lnTo>
                <a:lnTo>
                  <a:pt x="64162" y="212370"/>
                </a:lnTo>
                <a:lnTo>
                  <a:pt x="19334" y="197191"/>
                </a:lnTo>
                <a:lnTo>
                  <a:pt x="0" y="163744"/>
                </a:lnTo>
                <a:lnTo>
                  <a:pt x="484" y="146958"/>
                </a:lnTo>
                <a:lnTo>
                  <a:pt x="26397" y="107157"/>
                </a:lnTo>
                <a:lnTo>
                  <a:pt x="70094" y="92945"/>
                </a:lnTo>
                <a:lnTo>
                  <a:pt x="86582" y="89405"/>
                </a:lnTo>
                <a:lnTo>
                  <a:pt x="129687" y="78845"/>
                </a:lnTo>
                <a:lnTo>
                  <a:pt x="145590" y="60694"/>
                </a:lnTo>
                <a:lnTo>
                  <a:pt x="142200" y="52475"/>
                </a:lnTo>
                <a:lnTo>
                  <a:pt x="137982" y="48374"/>
                </a:lnTo>
                <a:lnTo>
                  <a:pt x="131010" y="46456"/>
                </a:lnTo>
                <a:lnTo>
                  <a:pt x="121028" y="46456"/>
                </a:lnTo>
                <a:lnTo>
                  <a:pt x="83207" y="61823"/>
                </a:lnTo>
                <a:lnTo>
                  <a:pt x="80134" y="70650"/>
                </a:lnTo>
                <a:lnTo>
                  <a:pt x="5445" y="62776"/>
                </a:lnTo>
                <a:lnTo>
                  <a:pt x="23045" y="26095"/>
                </a:lnTo>
                <a:lnTo>
                  <a:pt x="56591" y="6414"/>
                </a:lnTo>
                <a:lnTo>
                  <a:pt x="105565" y="48"/>
                </a:lnTo>
                <a:lnTo>
                  <a:pt x="110842" y="0"/>
                </a:lnTo>
                <a:close/>
              </a:path>
            </a:pathLst>
          </a:custGeom>
          <a:ln w="12192">
            <a:solidFill>
              <a:srgbClr val="000000"/>
            </a:solidFill>
          </a:ln>
        </p:spPr>
        <p:txBody>
          <a:bodyPr wrap="square" lIns="0" tIns="0" rIns="0" bIns="0" rtlCol="0"/>
          <a:lstStyle/>
          <a:p>
            <a:endParaRPr/>
          </a:p>
        </p:txBody>
      </p:sp>
      <p:sp>
        <p:nvSpPr>
          <p:cNvPr id="71" name="bk object 71"/>
          <p:cNvSpPr/>
          <p:nvPr/>
        </p:nvSpPr>
        <p:spPr>
          <a:xfrm>
            <a:off x="5836661" y="4640870"/>
            <a:ext cx="236220" cy="213360"/>
          </a:xfrm>
          <a:custGeom>
            <a:avLst/>
            <a:gdLst/>
            <a:ahLst/>
            <a:cxnLst/>
            <a:rect l="l" t="t" r="r" b="b"/>
            <a:pathLst>
              <a:path w="236220" h="213360">
                <a:moveTo>
                  <a:pt x="118701" y="0"/>
                </a:moveTo>
                <a:lnTo>
                  <a:pt x="161715" y="4236"/>
                </a:lnTo>
                <a:lnTo>
                  <a:pt x="203711" y="24944"/>
                </a:lnTo>
                <a:lnTo>
                  <a:pt x="230971" y="68115"/>
                </a:lnTo>
                <a:lnTo>
                  <a:pt x="158058" y="79870"/>
                </a:lnTo>
                <a:lnTo>
                  <a:pt x="155760" y="71158"/>
                </a:lnTo>
                <a:lnTo>
                  <a:pt x="151569" y="64604"/>
                </a:lnTo>
                <a:lnTo>
                  <a:pt x="145485" y="60185"/>
                </a:lnTo>
                <a:lnTo>
                  <a:pt x="139402" y="55765"/>
                </a:lnTo>
                <a:lnTo>
                  <a:pt x="131249" y="53555"/>
                </a:lnTo>
                <a:lnTo>
                  <a:pt x="121000" y="53555"/>
                </a:lnTo>
                <a:lnTo>
                  <a:pt x="87361" y="72410"/>
                </a:lnTo>
                <a:lnTo>
                  <a:pt x="77621" y="108378"/>
                </a:lnTo>
                <a:lnTo>
                  <a:pt x="78756" y="123527"/>
                </a:lnTo>
                <a:lnTo>
                  <a:pt x="82171" y="135909"/>
                </a:lnTo>
                <a:lnTo>
                  <a:pt x="87867" y="145727"/>
                </a:lnTo>
                <a:lnTo>
                  <a:pt x="98489" y="154841"/>
                </a:lnTo>
                <a:lnTo>
                  <a:pt x="109981" y="159622"/>
                </a:lnTo>
                <a:lnTo>
                  <a:pt x="127100" y="159453"/>
                </a:lnTo>
                <a:lnTo>
                  <a:pt x="138432" y="156907"/>
                </a:lnTo>
                <a:lnTo>
                  <a:pt x="150337" y="147424"/>
                </a:lnTo>
                <a:lnTo>
                  <a:pt x="157512" y="137824"/>
                </a:lnTo>
                <a:lnTo>
                  <a:pt x="235617" y="137071"/>
                </a:lnTo>
                <a:lnTo>
                  <a:pt x="219576" y="171947"/>
                </a:lnTo>
                <a:lnTo>
                  <a:pt x="190254" y="198362"/>
                </a:lnTo>
                <a:lnTo>
                  <a:pt x="144814" y="212114"/>
                </a:lnTo>
                <a:lnTo>
                  <a:pt x="130793" y="213013"/>
                </a:lnTo>
                <a:lnTo>
                  <a:pt x="114436" y="212796"/>
                </a:lnTo>
                <a:lnTo>
                  <a:pt x="62609" y="204222"/>
                </a:lnTo>
                <a:lnTo>
                  <a:pt x="28611" y="182625"/>
                </a:lnTo>
                <a:lnTo>
                  <a:pt x="3440" y="138959"/>
                </a:lnTo>
                <a:lnTo>
                  <a:pt x="0" y="114736"/>
                </a:lnTo>
                <a:lnTo>
                  <a:pt x="398" y="98326"/>
                </a:lnTo>
                <a:lnTo>
                  <a:pt x="14712" y="48630"/>
                </a:lnTo>
                <a:lnTo>
                  <a:pt x="40730" y="20662"/>
                </a:lnTo>
                <a:lnTo>
                  <a:pt x="76381" y="4881"/>
                </a:lnTo>
                <a:lnTo>
                  <a:pt x="113012" y="63"/>
                </a:lnTo>
                <a:lnTo>
                  <a:pt x="118701" y="0"/>
                </a:lnTo>
                <a:close/>
              </a:path>
            </a:pathLst>
          </a:custGeom>
          <a:ln w="12192">
            <a:solidFill>
              <a:srgbClr val="000000"/>
            </a:solidFill>
          </a:ln>
        </p:spPr>
        <p:txBody>
          <a:bodyPr wrap="square" lIns="0" tIns="0" rIns="0" bIns="0" rtlCol="0"/>
          <a:lstStyle/>
          <a:p>
            <a:endParaRPr/>
          </a:p>
        </p:txBody>
      </p:sp>
      <p:sp>
        <p:nvSpPr>
          <p:cNvPr id="72" name="bk object 72"/>
          <p:cNvSpPr/>
          <p:nvPr/>
        </p:nvSpPr>
        <p:spPr>
          <a:xfrm>
            <a:off x="4868229" y="4625122"/>
            <a:ext cx="66675" cy="62865"/>
          </a:xfrm>
          <a:custGeom>
            <a:avLst/>
            <a:gdLst/>
            <a:ahLst/>
            <a:cxnLst/>
            <a:rect l="l" t="t" r="r" b="b"/>
            <a:pathLst>
              <a:path w="66675" h="62864">
                <a:moveTo>
                  <a:pt x="0" y="0"/>
                </a:moveTo>
                <a:lnTo>
                  <a:pt x="0" y="62788"/>
                </a:lnTo>
                <a:lnTo>
                  <a:pt x="21310" y="62788"/>
                </a:lnTo>
                <a:lnTo>
                  <a:pt x="37045" y="61722"/>
                </a:lnTo>
                <a:lnTo>
                  <a:pt x="49128" y="58529"/>
                </a:lnTo>
                <a:lnTo>
                  <a:pt x="61428" y="47372"/>
                </a:lnTo>
                <a:lnTo>
                  <a:pt x="66297" y="37229"/>
                </a:lnTo>
                <a:lnTo>
                  <a:pt x="65084" y="22059"/>
                </a:lnTo>
                <a:lnTo>
                  <a:pt x="60280" y="11891"/>
                </a:lnTo>
                <a:lnTo>
                  <a:pt x="50867" y="4796"/>
                </a:lnTo>
                <a:lnTo>
                  <a:pt x="38926" y="1042"/>
                </a:lnTo>
                <a:lnTo>
                  <a:pt x="0" y="0"/>
                </a:lnTo>
                <a:close/>
              </a:path>
            </a:pathLst>
          </a:custGeom>
          <a:ln w="12192">
            <a:solidFill>
              <a:srgbClr val="000000"/>
            </a:solidFill>
          </a:ln>
        </p:spPr>
        <p:txBody>
          <a:bodyPr wrap="square" lIns="0" tIns="0" rIns="0" bIns="0" rtlCol="0"/>
          <a:lstStyle/>
          <a:p>
            <a:endParaRPr/>
          </a:p>
        </p:txBody>
      </p:sp>
      <p:sp>
        <p:nvSpPr>
          <p:cNvPr id="73" name="bk object 73"/>
          <p:cNvSpPr/>
          <p:nvPr/>
        </p:nvSpPr>
        <p:spPr>
          <a:xfrm>
            <a:off x="4409315" y="4605348"/>
            <a:ext cx="53340" cy="55244"/>
          </a:xfrm>
          <a:custGeom>
            <a:avLst/>
            <a:gdLst/>
            <a:ahLst/>
            <a:cxnLst/>
            <a:rect l="l" t="t" r="r" b="b"/>
            <a:pathLst>
              <a:path w="53339" h="55245">
                <a:moveTo>
                  <a:pt x="26885" y="0"/>
                </a:moveTo>
                <a:lnTo>
                  <a:pt x="18948" y="0"/>
                </a:lnTo>
                <a:lnTo>
                  <a:pt x="12484" y="2311"/>
                </a:lnTo>
                <a:lnTo>
                  <a:pt x="7492" y="6908"/>
                </a:lnTo>
                <a:lnTo>
                  <a:pt x="2501" y="11518"/>
                </a:lnTo>
                <a:lnTo>
                  <a:pt x="0" y="16954"/>
                </a:lnTo>
                <a:lnTo>
                  <a:pt x="0" y="23228"/>
                </a:lnTo>
                <a:lnTo>
                  <a:pt x="2078" y="31752"/>
                </a:lnTo>
                <a:lnTo>
                  <a:pt x="8311" y="42388"/>
                </a:lnTo>
                <a:lnTo>
                  <a:pt x="18692" y="55138"/>
                </a:lnTo>
                <a:lnTo>
                  <a:pt x="32243" y="50041"/>
                </a:lnTo>
                <a:lnTo>
                  <a:pt x="41819" y="42788"/>
                </a:lnTo>
                <a:lnTo>
                  <a:pt x="50050" y="33375"/>
                </a:lnTo>
                <a:lnTo>
                  <a:pt x="52793" y="27266"/>
                </a:lnTo>
                <a:lnTo>
                  <a:pt x="52793" y="21501"/>
                </a:lnTo>
                <a:lnTo>
                  <a:pt x="52793" y="15493"/>
                </a:lnTo>
                <a:lnTo>
                  <a:pt x="50495" y="10401"/>
                </a:lnTo>
                <a:lnTo>
                  <a:pt x="45885" y="6235"/>
                </a:lnTo>
                <a:lnTo>
                  <a:pt x="41274" y="2082"/>
                </a:lnTo>
                <a:lnTo>
                  <a:pt x="34950" y="0"/>
                </a:lnTo>
                <a:lnTo>
                  <a:pt x="26885" y="0"/>
                </a:lnTo>
                <a:close/>
              </a:path>
            </a:pathLst>
          </a:custGeom>
          <a:ln w="12192">
            <a:solidFill>
              <a:srgbClr val="000000"/>
            </a:solidFill>
          </a:ln>
        </p:spPr>
        <p:txBody>
          <a:bodyPr wrap="square" lIns="0" tIns="0" rIns="0" bIns="0" rtlCol="0"/>
          <a:lstStyle/>
          <a:p>
            <a:endParaRPr/>
          </a:p>
        </p:txBody>
      </p:sp>
      <p:sp>
        <p:nvSpPr>
          <p:cNvPr id="74" name="bk object 74"/>
          <p:cNvSpPr/>
          <p:nvPr/>
        </p:nvSpPr>
        <p:spPr>
          <a:xfrm>
            <a:off x="7587693" y="4567909"/>
            <a:ext cx="78740" cy="53340"/>
          </a:xfrm>
          <a:custGeom>
            <a:avLst/>
            <a:gdLst/>
            <a:ahLst/>
            <a:cxnLst/>
            <a:rect l="l" t="t" r="r" b="b"/>
            <a:pathLst>
              <a:path w="78740" h="53339">
                <a:moveTo>
                  <a:pt x="0" y="0"/>
                </a:moveTo>
                <a:lnTo>
                  <a:pt x="78143" y="0"/>
                </a:lnTo>
                <a:lnTo>
                  <a:pt x="78143" y="53174"/>
                </a:lnTo>
                <a:lnTo>
                  <a:pt x="0" y="53174"/>
                </a:lnTo>
                <a:lnTo>
                  <a:pt x="0" y="0"/>
                </a:lnTo>
                <a:close/>
              </a:path>
            </a:pathLst>
          </a:custGeom>
          <a:ln w="12192">
            <a:solidFill>
              <a:srgbClr val="000000"/>
            </a:solidFill>
          </a:ln>
        </p:spPr>
        <p:txBody>
          <a:bodyPr wrap="square" lIns="0" tIns="0" rIns="0" bIns="0" rtlCol="0"/>
          <a:lstStyle/>
          <a:p>
            <a:endParaRPr/>
          </a:p>
        </p:txBody>
      </p:sp>
      <p:sp>
        <p:nvSpPr>
          <p:cNvPr id="75" name="bk object 75"/>
          <p:cNvSpPr/>
          <p:nvPr/>
        </p:nvSpPr>
        <p:spPr>
          <a:xfrm>
            <a:off x="7396685" y="4567909"/>
            <a:ext cx="153035" cy="286385"/>
          </a:xfrm>
          <a:custGeom>
            <a:avLst/>
            <a:gdLst/>
            <a:ahLst/>
            <a:cxnLst/>
            <a:rect l="l" t="t" r="r" b="b"/>
            <a:pathLst>
              <a:path w="153034" h="286385">
                <a:moveTo>
                  <a:pt x="107137" y="0"/>
                </a:moveTo>
                <a:lnTo>
                  <a:pt x="107137" y="77571"/>
                </a:lnTo>
                <a:lnTo>
                  <a:pt x="150139" y="77571"/>
                </a:lnTo>
                <a:lnTo>
                  <a:pt x="150139" y="134785"/>
                </a:lnTo>
                <a:lnTo>
                  <a:pt x="107137" y="134785"/>
                </a:lnTo>
                <a:lnTo>
                  <a:pt x="107137" y="207009"/>
                </a:lnTo>
                <a:lnTo>
                  <a:pt x="107137" y="215696"/>
                </a:lnTo>
                <a:lnTo>
                  <a:pt x="107962" y="221449"/>
                </a:lnTo>
                <a:lnTo>
                  <a:pt x="109626" y="224256"/>
                </a:lnTo>
                <a:lnTo>
                  <a:pt x="112191" y="228599"/>
                </a:lnTo>
                <a:lnTo>
                  <a:pt x="116674" y="230771"/>
                </a:lnTo>
                <a:lnTo>
                  <a:pt x="123062" y="230771"/>
                </a:lnTo>
                <a:lnTo>
                  <a:pt x="128828" y="230771"/>
                </a:lnTo>
                <a:lnTo>
                  <a:pt x="136893" y="229107"/>
                </a:lnTo>
                <a:lnTo>
                  <a:pt x="147256" y="225793"/>
                </a:lnTo>
                <a:lnTo>
                  <a:pt x="153022" y="279730"/>
                </a:lnTo>
                <a:lnTo>
                  <a:pt x="139720" y="282340"/>
                </a:lnTo>
                <a:lnTo>
                  <a:pt x="126836" y="284261"/>
                </a:lnTo>
                <a:lnTo>
                  <a:pt x="114370" y="285493"/>
                </a:lnTo>
                <a:lnTo>
                  <a:pt x="102322" y="286038"/>
                </a:lnTo>
                <a:lnTo>
                  <a:pt x="85587" y="285511"/>
                </a:lnTo>
                <a:lnTo>
                  <a:pt x="48741" y="273152"/>
                </a:lnTo>
                <a:lnTo>
                  <a:pt x="29859" y="228762"/>
                </a:lnTo>
                <a:lnTo>
                  <a:pt x="28803" y="134785"/>
                </a:lnTo>
                <a:lnTo>
                  <a:pt x="0" y="134785"/>
                </a:lnTo>
                <a:lnTo>
                  <a:pt x="0" y="77571"/>
                </a:lnTo>
                <a:lnTo>
                  <a:pt x="28803" y="77571"/>
                </a:lnTo>
                <a:lnTo>
                  <a:pt x="28803" y="40131"/>
                </a:lnTo>
                <a:lnTo>
                  <a:pt x="107137" y="0"/>
                </a:lnTo>
                <a:close/>
              </a:path>
            </a:pathLst>
          </a:custGeom>
          <a:ln w="12192">
            <a:solidFill>
              <a:srgbClr val="000000"/>
            </a:solidFill>
          </a:ln>
        </p:spPr>
        <p:txBody>
          <a:bodyPr wrap="square" lIns="0" tIns="0" rIns="0" bIns="0" rtlCol="0"/>
          <a:lstStyle/>
          <a:p>
            <a:endParaRPr/>
          </a:p>
        </p:txBody>
      </p:sp>
      <p:sp>
        <p:nvSpPr>
          <p:cNvPr id="76" name="bk object 76"/>
          <p:cNvSpPr/>
          <p:nvPr/>
        </p:nvSpPr>
        <p:spPr>
          <a:xfrm>
            <a:off x="7281369" y="4567909"/>
            <a:ext cx="78740" cy="53340"/>
          </a:xfrm>
          <a:custGeom>
            <a:avLst/>
            <a:gdLst/>
            <a:ahLst/>
            <a:cxnLst/>
            <a:rect l="l" t="t" r="r" b="b"/>
            <a:pathLst>
              <a:path w="78740" h="53339">
                <a:moveTo>
                  <a:pt x="0" y="0"/>
                </a:moveTo>
                <a:lnTo>
                  <a:pt x="78143" y="0"/>
                </a:lnTo>
                <a:lnTo>
                  <a:pt x="78143" y="53174"/>
                </a:lnTo>
                <a:lnTo>
                  <a:pt x="0" y="53174"/>
                </a:lnTo>
                <a:lnTo>
                  <a:pt x="0" y="0"/>
                </a:lnTo>
                <a:close/>
              </a:path>
            </a:pathLst>
          </a:custGeom>
          <a:ln w="12192">
            <a:solidFill>
              <a:srgbClr val="000000"/>
            </a:solidFill>
          </a:ln>
        </p:spPr>
        <p:txBody>
          <a:bodyPr wrap="square" lIns="0" tIns="0" rIns="0" bIns="0" rtlCol="0"/>
          <a:lstStyle/>
          <a:p>
            <a:endParaRPr/>
          </a:p>
        </p:txBody>
      </p:sp>
      <p:sp>
        <p:nvSpPr>
          <p:cNvPr id="77" name="bk object 77"/>
          <p:cNvSpPr/>
          <p:nvPr/>
        </p:nvSpPr>
        <p:spPr>
          <a:xfrm>
            <a:off x="7150115" y="4567909"/>
            <a:ext cx="78740" cy="281940"/>
          </a:xfrm>
          <a:custGeom>
            <a:avLst/>
            <a:gdLst/>
            <a:ahLst/>
            <a:cxnLst/>
            <a:rect l="l" t="t" r="r" b="b"/>
            <a:pathLst>
              <a:path w="78740" h="281939">
                <a:moveTo>
                  <a:pt x="0" y="0"/>
                </a:moveTo>
                <a:lnTo>
                  <a:pt x="78333" y="0"/>
                </a:lnTo>
                <a:lnTo>
                  <a:pt x="78333" y="281457"/>
                </a:lnTo>
                <a:lnTo>
                  <a:pt x="0" y="281457"/>
                </a:lnTo>
                <a:lnTo>
                  <a:pt x="0" y="0"/>
                </a:lnTo>
                <a:close/>
              </a:path>
            </a:pathLst>
          </a:custGeom>
          <a:ln w="12192">
            <a:solidFill>
              <a:srgbClr val="000000"/>
            </a:solidFill>
          </a:ln>
        </p:spPr>
        <p:txBody>
          <a:bodyPr wrap="square" lIns="0" tIns="0" rIns="0" bIns="0" rtlCol="0"/>
          <a:lstStyle/>
          <a:p>
            <a:endParaRPr/>
          </a:p>
        </p:txBody>
      </p:sp>
      <p:sp>
        <p:nvSpPr>
          <p:cNvPr id="78" name="bk object 78"/>
          <p:cNvSpPr/>
          <p:nvPr/>
        </p:nvSpPr>
        <p:spPr>
          <a:xfrm>
            <a:off x="7019242" y="4567909"/>
            <a:ext cx="78740" cy="53340"/>
          </a:xfrm>
          <a:custGeom>
            <a:avLst/>
            <a:gdLst/>
            <a:ahLst/>
            <a:cxnLst/>
            <a:rect l="l" t="t" r="r" b="b"/>
            <a:pathLst>
              <a:path w="78740" h="53339">
                <a:moveTo>
                  <a:pt x="0" y="0"/>
                </a:moveTo>
                <a:lnTo>
                  <a:pt x="78143" y="0"/>
                </a:lnTo>
                <a:lnTo>
                  <a:pt x="78143" y="53174"/>
                </a:lnTo>
                <a:lnTo>
                  <a:pt x="0" y="53174"/>
                </a:lnTo>
                <a:lnTo>
                  <a:pt x="0" y="0"/>
                </a:lnTo>
                <a:close/>
              </a:path>
            </a:pathLst>
          </a:custGeom>
          <a:ln w="12192">
            <a:solidFill>
              <a:srgbClr val="000000"/>
            </a:solidFill>
          </a:ln>
        </p:spPr>
        <p:txBody>
          <a:bodyPr wrap="square" lIns="0" tIns="0" rIns="0" bIns="0" rtlCol="0"/>
          <a:lstStyle/>
          <a:p>
            <a:endParaRPr/>
          </a:p>
        </p:txBody>
      </p:sp>
      <p:sp>
        <p:nvSpPr>
          <p:cNvPr id="79" name="bk object 79"/>
          <p:cNvSpPr/>
          <p:nvPr/>
        </p:nvSpPr>
        <p:spPr>
          <a:xfrm>
            <a:off x="6246217" y="4567909"/>
            <a:ext cx="215265" cy="281940"/>
          </a:xfrm>
          <a:custGeom>
            <a:avLst/>
            <a:gdLst/>
            <a:ahLst/>
            <a:cxnLst/>
            <a:rect l="l" t="t" r="r" b="b"/>
            <a:pathLst>
              <a:path w="215264" h="281939">
                <a:moveTo>
                  <a:pt x="0" y="0"/>
                </a:moveTo>
                <a:lnTo>
                  <a:pt x="215023" y="0"/>
                </a:lnTo>
                <a:lnTo>
                  <a:pt x="215023" y="60477"/>
                </a:lnTo>
                <a:lnTo>
                  <a:pt x="87350" y="60477"/>
                </a:lnTo>
                <a:lnTo>
                  <a:pt x="87350" y="109626"/>
                </a:lnTo>
                <a:lnTo>
                  <a:pt x="196405" y="109626"/>
                </a:lnTo>
                <a:lnTo>
                  <a:pt x="196405" y="166458"/>
                </a:lnTo>
                <a:lnTo>
                  <a:pt x="87350" y="166458"/>
                </a:lnTo>
                <a:lnTo>
                  <a:pt x="87350" y="281457"/>
                </a:lnTo>
                <a:lnTo>
                  <a:pt x="0" y="281457"/>
                </a:lnTo>
                <a:lnTo>
                  <a:pt x="0" y="0"/>
                </a:lnTo>
                <a:close/>
              </a:path>
            </a:pathLst>
          </a:custGeom>
          <a:ln w="12192">
            <a:solidFill>
              <a:srgbClr val="000000"/>
            </a:solidFill>
          </a:ln>
        </p:spPr>
        <p:txBody>
          <a:bodyPr wrap="square" lIns="0" tIns="0" rIns="0" bIns="0" rtlCol="0"/>
          <a:lstStyle/>
          <a:p>
            <a:endParaRPr/>
          </a:p>
        </p:txBody>
      </p:sp>
      <p:sp>
        <p:nvSpPr>
          <p:cNvPr id="80" name="bk object 80"/>
          <p:cNvSpPr/>
          <p:nvPr/>
        </p:nvSpPr>
        <p:spPr>
          <a:xfrm>
            <a:off x="5717745" y="4567909"/>
            <a:ext cx="78740" cy="53340"/>
          </a:xfrm>
          <a:custGeom>
            <a:avLst/>
            <a:gdLst/>
            <a:ahLst/>
            <a:cxnLst/>
            <a:rect l="l" t="t" r="r" b="b"/>
            <a:pathLst>
              <a:path w="78739" h="53339">
                <a:moveTo>
                  <a:pt x="0" y="0"/>
                </a:moveTo>
                <a:lnTo>
                  <a:pt x="78143" y="0"/>
                </a:lnTo>
                <a:lnTo>
                  <a:pt x="78143" y="53174"/>
                </a:lnTo>
                <a:lnTo>
                  <a:pt x="0" y="53174"/>
                </a:lnTo>
                <a:lnTo>
                  <a:pt x="0" y="0"/>
                </a:lnTo>
                <a:close/>
              </a:path>
            </a:pathLst>
          </a:custGeom>
          <a:ln w="12192">
            <a:solidFill>
              <a:srgbClr val="000000"/>
            </a:solidFill>
          </a:ln>
        </p:spPr>
        <p:txBody>
          <a:bodyPr wrap="square" lIns="0" tIns="0" rIns="0" bIns="0" rtlCol="0"/>
          <a:lstStyle/>
          <a:p>
            <a:endParaRPr/>
          </a:p>
        </p:txBody>
      </p:sp>
      <p:sp>
        <p:nvSpPr>
          <p:cNvPr id="81" name="bk object 81"/>
          <p:cNvSpPr/>
          <p:nvPr/>
        </p:nvSpPr>
        <p:spPr>
          <a:xfrm>
            <a:off x="5586491" y="4567909"/>
            <a:ext cx="78740" cy="281940"/>
          </a:xfrm>
          <a:custGeom>
            <a:avLst/>
            <a:gdLst/>
            <a:ahLst/>
            <a:cxnLst/>
            <a:rect l="l" t="t" r="r" b="b"/>
            <a:pathLst>
              <a:path w="78739" h="281939">
                <a:moveTo>
                  <a:pt x="0" y="0"/>
                </a:moveTo>
                <a:lnTo>
                  <a:pt x="78333" y="0"/>
                </a:lnTo>
                <a:lnTo>
                  <a:pt x="78333" y="281457"/>
                </a:lnTo>
                <a:lnTo>
                  <a:pt x="0" y="281457"/>
                </a:lnTo>
                <a:lnTo>
                  <a:pt x="0" y="0"/>
                </a:lnTo>
                <a:close/>
              </a:path>
            </a:pathLst>
          </a:custGeom>
          <a:ln w="12192">
            <a:solidFill>
              <a:srgbClr val="000000"/>
            </a:solidFill>
          </a:ln>
        </p:spPr>
        <p:txBody>
          <a:bodyPr wrap="square" lIns="0" tIns="0" rIns="0" bIns="0" rtlCol="0"/>
          <a:lstStyle/>
          <a:p>
            <a:endParaRPr/>
          </a:p>
        </p:txBody>
      </p:sp>
      <p:sp>
        <p:nvSpPr>
          <p:cNvPr id="82" name="bk object 82"/>
          <p:cNvSpPr/>
          <p:nvPr/>
        </p:nvSpPr>
        <p:spPr>
          <a:xfrm>
            <a:off x="5322051" y="4567909"/>
            <a:ext cx="224154" cy="285750"/>
          </a:xfrm>
          <a:custGeom>
            <a:avLst/>
            <a:gdLst/>
            <a:ahLst/>
            <a:cxnLst/>
            <a:rect l="l" t="t" r="r" b="b"/>
            <a:pathLst>
              <a:path w="224154" h="285750">
                <a:moveTo>
                  <a:pt x="0" y="0"/>
                </a:moveTo>
                <a:lnTo>
                  <a:pt x="78917" y="0"/>
                </a:lnTo>
                <a:lnTo>
                  <a:pt x="78917" y="97535"/>
                </a:lnTo>
                <a:lnTo>
                  <a:pt x="88595" y="88833"/>
                </a:lnTo>
                <a:lnTo>
                  <a:pt x="99256" y="82026"/>
                </a:lnTo>
                <a:lnTo>
                  <a:pt x="113216" y="76771"/>
                </a:lnTo>
                <a:lnTo>
                  <a:pt x="125254" y="73939"/>
                </a:lnTo>
                <a:lnTo>
                  <a:pt x="136545" y="72978"/>
                </a:lnTo>
                <a:lnTo>
                  <a:pt x="150692" y="73879"/>
                </a:lnTo>
                <a:lnTo>
                  <a:pt x="186304" y="87504"/>
                </a:lnTo>
                <a:lnTo>
                  <a:pt x="216232" y="127452"/>
                </a:lnTo>
                <a:lnTo>
                  <a:pt x="224126" y="165754"/>
                </a:lnTo>
                <a:lnTo>
                  <a:pt x="223905" y="182381"/>
                </a:lnTo>
                <a:lnTo>
                  <a:pt x="218677" y="220308"/>
                </a:lnTo>
                <a:lnTo>
                  <a:pt x="201363" y="255640"/>
                </a:lnTo>
                <a:lnTo>
                  <a:pt x="160915" y="283044"/>
                </a:lnTo>
                <a:lnTo>
                  <a:pt x="148850" y="285482"/>
                </a:lnTo>
                <a:lnTo>
                  <a:pt x="132356" y="285227"/>
                </a:lnTo>
                <a:lnTo>
                  <a:pt x="87025" y="266276"/>
                </a:lnTo>
                <a:lnTo>
                  <a:pt x="78421" y="257607"/>
                </a:lnTo>
                <a:lnTo>
                  <a:pt x="73151" y="281457"/>
                </a:lnTo>
                <a:lnTo>
                  <a:pt x="0" y="281457"/>
                </a:lnTo>
                <a:lnTo>
                  <a:pt x="0" y="0"/>
                </a:lnTo>
                <a:close/>
              </a:path>
            </a:pathLst>
          </a:custGeom>
          <a:ln w="12192">
            <a:solidFill>
              <a:srgbClr val="000000"/>
            </a:solidFill>
          </a:ln>
        </p:spPr>
        <p:txBody>
          <a:bodyPr wrap="square" lIns="0" tIns="0" rIns="0" bIns="0" rtlCol="0"/>
          <a:lstStyle/>
          <a:p>
            <a:endParaRPr/>
          </a:p>
        </p:txBody>
      </p:sp>
      <p:sp>
        <p:nvSpPr>
          <p:cNvPr id="83" name="bk object 83"/>
          <p:cNvSpPr/>
          <p:nvPr/>
        </p:nvSpPr>
        <p:spPr>
          <a:xfrm>
            <a:off x="4780879" y="4567909"/>
            <a:ext cx="239395" cy="281940"/>
          </a:xfrm>
          <a:custGeom>
            <a:avLst/>
            <a:gdLst/>
            <a:ahLst/>
            <a:cxnLst/>
            <a:rect l="l" t="t" r="r" b="b"/>
            <a:pathLst>
              <a:path w="239395" h="281939">
                <a:moveTo>
                  <a:pt x="0" y="0"/>
                </a:moveTo>
                <a:lnTo>
                  <a:pt x="144564" y="0"/>
                </a:lnTo>
                <a:lnTo>
                  <a:pt x="160034" y="657"/>
                </a:lnTo>
                <a:lnTo>
                  <a:pt x="198109" y="10523"/>
                </a:lnTo>
                <a:lnTo>
                  <a:pt x="226179" y="37697"/>
                </a:lnTo>
                <a:lnTo>
                  <a:pt x="238835" y="86134"/>
                </a:lnTo>
                <a:lnTo>
                  <a:pt x="238030" y="100778"/>
                </a:lnTo>
                <a:lnTo>
                  <a:pt x="225943" y="137480"/>
                </a:lnTo>
                <a:lnTo>
                  <a:pt x="187275" y="168127"/>
                </a:lnTo>
                <a:lnTo>
                  <a:pt x="149396" y="176511"/>
                </a:lnTo>
                <a:lnTo>
                  <a:pt x="87350" y="177012"/>
                </a:lnTo>
                <a:lnTo>
                  <a:pt x="87350" y="281457"/>
                </a:lnTo>
                <a:lnTo>
                  <a:pt x="0" y="281457"/>
                </a:lnTo>
                <a:lnTo>
                  <a:pt x="0" y="0"/>
                </a:lnTo>
                <a:close/>
              </a:path>
            </a:pathLst>
          </a:custGeom>
          <a:ln w="12192">
            <a:solidFill>
              <a:srgbClr val="000000"/>
            </a:solidFill>
          </a:ln>
        </p:spPr>
        <p:txBody>
          <a:bodyPr wrap="square" lIns="0" tIns="0" rIns="0" bIns="0" rtlCol="0"/>
          <a:lstStyle/>
          <a:p>
            <a:endParaRPr/>
          </a:p>
        </p:txBody>
      </p:sp>
      <p:sp>
        <p:nvSpPr>
          <p:cNvPr id="84" name="bk object 84"/>
          <p:cNvSpPr/>
          <p:nvPr/>
        </p:nvSpPr>
        <p:spPr>
          <a:xfrm>
            <a:off x="957582" y="4567909"/>
            <a:ext cx="264795" cy="281940"/>
          </a:xfrm>
          <a:custGeom>
            <a:avLst/>
            <a:gdLst/>
            <a:ahLst/>
            <a:cxnLst/>
            <a:rect l="l" t="t" r="r" b="b"/>
            <a:pathLst>
              <a:path w="264794" h="281939">
                <a:moveTo>
                  <a:pt x="0" y="0"/>
                </a:moveTo>
                <a:lnTo>
                  <a:pt x="264375" y="0"/>
                </a:lnTo>
                <a:lnTo>
                  <a:pt x="264375" y="69507"/>
                </a:lnTo>
                <a:lnTo>
                  <a:pt x="175679" y="69507"/>
                </a:lnTo>
                <a:lnTo>
                  <a:pt x="175679" y="281457"/>
                </a:lnTo>
                <a:lnTo>
                  <a:pt x="88696" y="281457"/>
                </a:lnTo>
                <a:lnTo>
                  <a:pt x="88696" y="69507"/>
                </a:lnTo>
                <a:lnTo>
                  <a:pt x="0" y="69507"/>
                </a:lnTo>
                <a:lnTo>
                  <a:pt x="0" y="0"/>
                </a:lnTo>
                <a:close/>
              </a:path>
            </a:pathLst>
          </a:custGeom>
          <a:ln w="12192">
            <a:solidFill>
              <a:srgbClr val="000000"/>
            </a:solidFill>
          </a:ln>
        </p:spPr>
        <p:txBody>
          <a:bodyPr wrap="square" lIns="0" tIns="0" rIns="0" bIns="0" rtlCol="0"/>
          <a:lstStyle/>
          <a:p>
            <a:endParaRPr/>
          </a:p>
        </p:txBody>
      </p:sp>
      <p:sp>
        <p:nvSpPr>
          <p:cNvPr id="85" name="bk object 85"/>
          <p:cNvSpPr/>
          <p:nvPr/>
        </p:nvSpPr>
        <p:spPr>
          <a:xfrm>
            <a:off x="4298839" y="4563108"/>
            <a:ext cx="304165" cy="291465"/>
          </a:xfrm>
          <a:custGeom>
            <a:avLst/>
            <a:gdLst/>
            <a:ahLst/>
            <a:cxnLst/>
            <a:rect l="l" t="t" r="r" b="b"/>
            <a:pathLst>
              <a:path w="304164" h="291464">
                <a:moveTo>
                  <a:pt x="134097" y="0"/>
                </a:moveTo>
                <a:lnTo>
                  <a:pt x="177195" y="5151"/>
                </a:lnTo>
                <a:lnTo>
                  <a:pt x="210160" y="25303"/>
                </a:lnTo>
                <a:lnTo>
                  <a:pt x="225876" y="58052"/>
                </a:lnTo>
                <a:lnTo>
                  <a:pt x="225001" y="72471"/>
                </a:lnTo>
                <a:lnTo>
                  <a:pt x="207419" y="107292"/>
                </a:lnTo>
                <a:lnTo>
                  <a:pt x="178490" y="129607"/>
                </a:lnTo>
                <a:lnTo>
                  <a:pt x="182541" y="142468"/>
                </a:lnTo>
                <a:lnTo>
                  <a:pt x="189196" y="153408"/>
                </a:lnTo>
                <a:lnTo>
                  <a:pt x="197735" y="162907"/>
                </a:lnTo>
                <a:lnTo>
                  <a:pt x="207444" y="171443"/>
                </a:lnTo>
                <a:lnTo>
                  <a:pt x="216126" y="162218"/>
                </a:lnTo>
                <a:lnTo>
                  <a:pt x="221208" y="150121"/>
                </a:lnTo>
                <a:lnTo>
                  <a:pt x="282497" y="163004"/>
                </a:lnTo>
                <a:lnTo>
                  <a:pt x="278308" y="176688"/>
                </a:lnTo>
                <a:lnTo>
                  <a:pt x="274276" y="187716"/>
                </a:lnTo>
                <a:lnTo>
                  <a:pt x="269007" y="199034"/>
                </a:lnTo>
                <a:lnTo>
                  <a:pt x="263021" y="210215"/>
                </a:lnTo>
                <a:lnTo>
                  <a:pt x="290180" y="234226"/>
                </a:lnTo>
                <a:lnTo>
                  <a:pt x="293762" y="236537"/>
                </a:lnTo>
                <a:lnTo>
                  <a:pt x="298372" y="239280"/>
                </a:lnTo>
                <a:lnTo>
                  <a:pt x="303998" y="242481"/>
                </a:lnTo>
                <a:lnTo>
                  <a:pt x="261961" y="290868"/>
                </a:lnTo>
                <a:lnTo>
                  <a:pt x="251257" y="284850"/>
                </a:lnTo>
                <a:lnTo>
                  <a:pt x="240197" y="278037"/>
                </a:lnTo>
                <a:lnTo>
                  <a:pt x="227967" y="270206"/>
                </a:lnTo>
                <a:lnTo>
                  <a:pt x="218156" y="264184"/>
                </a:lnTo>
                <a:lnTo>
                  <a:pt x="182678" y="279921"/>
                </a:lnTo>
                <a:lnTo>
                  <a:pt x="144170" y="288701"/>
                </a:lnTo>
                <a:lnTo>
                  <a:pt x="119824" y="290734"/>
                </a:lnTo>
                <a:lnTo>
                  <a:pt x="102308" y="290366"/>
                </a:lnTo>
                <a:lnTo>
                  <a:pt x="60227" y="284217"/>
                </a:lnTo>
                <a:lnTo>
                  <a:pt x="20090" y="259956"/>
                </a:lnTo>
                <a:lnTo>
                  <a:pt x="0" y="214660"/>
                </a:lnTo>
                <a:lnTo>
                  <a:pt x="901" y="200803"/>
                </a:lnTo>
                <a:lnTo>
                  <a:pt x="22685" y="157660"/>
                </a:lnTo>
                <a:lnTo>
                  <a:pt x="66902" y="129802"/>
                </a:lnTo>
                <a:lnTo>
                  <a:pt x="59115" y="117441"/>
                </a:lnTo>
                <a:lnTo>
                  <a:pt x="52592" y="106498"/>
                </a:lnTo>
                <a:lnTo>
                  <a:pt x="47757" y="96810"/>
                </a:lnTo>
                <a:lnTo>
                  <a:pt x="43736" y="84439"/>
                </a:lnTo>
                <a:lnTo>
                  <a:pt x="42009" y="71973"/>
                </a:lnTo>
                <a:lnTo>
                  <a:pt x="43089" y="57518"/>
                </a:lnTo>
                <a:lnTo>
                  <a:pt x="69958" y="16279"/>
                </a:lnTo>
                <a:lnTo>
                  <a:pt x="117593" y="700"/>
                </a:lnTo>
                <a:lnTo>
                  <a:pt x="131946" y="10"/>
                </a:lnTo>
                <a:lnTo>
                  <a:pt x="134097" y="0"/>
                </a:lnTo>
                <a:close/>
              </a:path>
            </a:pathLst>
          </a:custGeom>
          <a:ln w="12192">
            <a:solidFill>
              <a:srgbClr val="000000"/>
            </a:solidFill>
          </a:ln>
        </p:spPr>
        <p:txBody>
          <a:bodyPr wrap="square" lIns="0" tIns="0" rIns="0" bIns="0" rtlCol="0"/>
          <a:lstStyle/>
          <a:p>
            <a:endParaRPr/>
          </a:p>
        </p:txBody>
      </p:sp>
      <p:sp>
        <p:nvSpPr>
          <p:cNvPr id="86" name="bk object 86"/>
          <p:cNvSpPr/>
          <p:nvPr/>
        </p:nvSpPr>
        <p:spPr>
          <a:xfrm>
            <a:off x="2148001" y="5314759"/>
            <a:ext cx="4849710" cy="333235"/>
          </a:xfrm>
          <a:prstGeom prst="rect">
            <a:avLst/>
          </a:prstGeom>
          <a:blipFill>
            <a:blip r:embed="rId15" cstate="print"/>
            <a:stretch>
              <a:fillRect/>
            </a:stretch>
          </a:blipFill>
        </p:spPr>
        <p:txBody>
          <a:bodyPr wrap="square" lIns="0" tIns="0" rIns="0" bIns="0" rtlCol="0"/>
          <a:lstStyle/>
          <a:p>
            <a:endParaRPr/>
          </a:p>
        </p:txBody>
      </p:sp>
      <p:sp>
        <p:nvSpPr>
          <p:cNvPr id="87" name="bk object 87"/>
          <p:cNvSpPr/>
          <p:nvPr/>
        </p:nvSpPr>
        <p:spPr>
          <a:xfrm>
            <a:off x="1631238" y="5745797"/>
            <a:ext cx="5884875" cy="328917"/>
          </a:xfrm>
          <a:prstGeom prst="rect">
            <a:avLst/>
          </a:prstGeom>
          <a:blipFill>
            <a:blip r:embed="rId16" cstate="print"/>
            <a:stretch>
              <a:fillRect/>
            </a:stretch>
          </a:blipFill>
        </p:spPr>
        <p:txBody>
          <a:bodyPr wrap="square" lIns="0" tIns="0" rIns="0" bIns="0" rtlCol="0"/>
          <a:lstStyle/>
          <a:p>
            <a:endParaRPr/>
          </a:p>
        </p:txBody>
      </p:sp>
      <p:sp>
        <p:nvSpPr>
          <p:cNvPr id="88" name="bk object 88"/>
          <p:cNvSpPr/>
          <p:nvPr/>
        </p:nvSpPr>
        <p:spPr>
          <a:xfrm>
            <a:off x="3861841" y="6338176"/>
            <a:ext cx="1426133" cy="165671"/>
          </a:xfrm>
          <a:prstGeom prst="rect">
            <a:avLst/>
          </a:prstGeom>
          <a:blipFill>
            <a:blip r:embed="rId17" cstate="print"/>
            <a:stretch>
              <a:fillRect/>
            </a:stretch>
          </a:blipFill>
        </p:spPr>
        <p:txBody>
          <a:bodyPr wrap="square" lIns="0" tIns="0" rIns="0" bIns="0" rtlCol="0"/>
          <a:lstStyle/>
          <a:p>
            <a:endParaRPr/>
          </a:p>
        </p:txBody>
      </p:sp>
      <p:sp>
        <p:nvSpPr>
          <p:cNvPr id="89" name="bk object 89"/>
          <p:cNvSpPr/>
          <p:nvPr/>
        </p:nvSpPr>
        <p:spPr>
          <a:xfrm>
            <a:off x="3777151" y="2632567"/>
            <a:ext cx="1552562" cy="761441"/>
          </a:xfrm>
          <a:prstGeom prst="rect">
            <a:avLst/>
          </a:prstGeom>
          <a:blipFill>
            <a:blip r:embed="rId18"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800" b="0" i="0">
                <a:solidFill>
                  <a:schemeClr val="bg1"/>
                </a:solidFill>
                <a:latin typeface="Arial"/>
                <a:cs typeface="Arial"/>
              </a:defRPr>
            </a:lvl1pPr>
          </a:lstStyle>
          <a:p>
            <a:pPr marL="12700">
              <a:lnSpc>
                <a:spcPct val="100000"/>
              </a:lnSpc>
            </a:pPr>
            <a:r>
              <a:rPr dirty="0"/>
              <a:t>Al</a:t>
            </a:r>
            <a:r>
              <a:rPr spc="-5" dirty="0"/>
              <a:t>a</a:t>
            </a:r>
            <a:r>
              <a:rPr spc="5" dirty="0"/>
              <a:t>sk</a:t>
            </a:r>
            <a:r>
              <a:rPr dirty="0"/>
              <a:t>a</a:t>
            </a:r>
            <a:r>
              <a:rPr spc="-25" dirty="0"/>
              <a:t> </a:t>
            </a:r>
            <a:r>
              <a:rPr spc="-5" dirty="0"/>
              <a:t>DO</a:t>
            </a:r>
            <a:r>
              <a:rPr dirty="0"/>
              <a:t>T&amp;PF</a:t>
            </a:r>
          </a:p>
        </p:txBody>
      </p:sp>
      <p:sp>
        <p:nvSpPr>
          <p:cNvPr id="3" name="Holder 3"/>
          <p:cNvSpPr>
            <a:spLocks noGrp="1"/>
          </p:cNvSpPr>
          <p:nvPr>
            <p:ph type="dt" sz="half" idx="6"/>
          </p:nvPr>
        </p:nvSpPr>
        <p:spPr/>
        <p:txBody>
          <a:bodyPr lIns="0" tIns="0" rIns="0" bIns="0"/>
          <a:lstStyle>
            <a:lvl1pPr>
              <a:defRPr sz="800" b="0" i="0">
                <a:solidFill>
                  <a:schemeClr val="bg1"/>
                </a:solidFill>
                <a:latin typeface="Arial"/>
                <a:cs typeface="Arial"/>
              </a:defRPr>
            </a:lvl1pPr>
          </a:lstStyle>
          <a:p>
            <a:pPr marL="12700">
              <a:lnSpc>
                <a:spcPct val="100000"/>
              </a:lnSpc>
            </a:pPr>
            <a:r>
              <a:rPr spc="-5" dirty="0"/>
              <a:t>2</a:t>
            </a:r>
            <a:r>
              <a:rPr dirty="0"/>
              <a:t>/</a:t>
            </a:r>
            <a:r>
              <a:rPr spc="-5" dirty="0"/>
              <a:t>23</a:t>
            </a:r>
            <a:r>
              <a:rPr dirty="0"/>
              <a:t>/</a:t>
            </a:r>
            <a:r>
              <a:rPr spc="-5" dirty="0"/>
              <a:t>2015</a:t>
            </a:r>
          </a:p>
        </p:txBody>
      </p:sp>
      <p:sp>
        <p:nvSpPr>
          <p:cNvPr id="4" name="Holder 4"/>
          <p:cNvSpPr>
            <a:spLocks noGrp="1"/>
          </p:cNvSpPr>
          <p:nvPr>
            <p:ph type="sldNum" sz="quarter" idx="7"/>
          </p:nvPr>
        </p:nvSpPr>
        <p:spPr/>
        <p:txBody>
          <a:bodyPr lIns="0" tIns="0" rIns="0" bIns="0"/>
          <a:lstStyle>
            <a:lvl1pPr>
              <a:defRPr sz="800" b="0" i="0">
                <a:solidFill>
                  <a:schemeClr val="bg1"/>
                </a:solidFill>
                <a:latin typeface="Arial"/>
                <a:cs typeface="Arial"/>
              </a:defRPr>
            </a:lvl1pPr>
          </a:lstStyle>
          <a:p>
            <a:pPr marL="25400">
              <a:lnSpc>
                <a:spcPct val="10000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7" name="Rectangle 36"/>
          <p:cNvSpPr/>
          <p:nvPr userDrawn="1"/>
        </p:nvSpPr>
        <p:spPr>
          <a:xfrm>
            <a:off x="0" y="3419856"/>
            <a:ext cx="9144000" cy="34381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kinny-bldg.jpg"/>
          <p:cNvPicPr>
            <a:picLocks noChangeAspect="1"/>
          </p:cNvPicPr>
          <p:nvPr userDrawn="1"/>
        </p:nvPicPr>
        <p:blipFill>
          <a:blip r:embed="rId2" cstate="print"/>
          <a:stretch>
            <a:fillRect/>
          </a:stretch>
        </p:blipFill>
        <p:spPr>
          <a:xfrm>
            <a:off x="7626096" y="0"/>
            <a:ext cx="1517904" cy="3419856"/>
          </a:xfrm>
          <a:prstGeom prst="rect">
            <a:avLst/>
          </a:prstGeom>
          <a:effectLst>
            <a:reflection blurRad="6350" stA="52000" endA="300" endPos="35000" dir="5400000" sy="-100000" algn="bl" rotWithShape="0"/>
          </a:effectLst>
        </p:spPr>
      </p:pic>
      <p:pic>
        <p:nvPicPr>
          <p:cNvPr id="12" name="Picture 11" descr="skinny-planes.jpg"/>
          <p:cNvPicPr>
            <a:picLocks/>
          </p:cNvPicPr>
          <p:nvPr userDrawn="1"/>
        </p:nvPicPr>
        <p:blipFill>
          <a:blip r:embed="rId3" cstate="print"/>
          <a:stretch>
            <a:fillRect/>
          </a:stretch>
        </p:blipFill>
        <p:spPr>
          <a:xfrm>
            <a:off x="6099048" y="0"/>
            <a:ext cx="1527048" cy="3419856"/>
          </a:xfrm>
          <a:prstGeom prst="rect">
            <a:avLst/>
          </a:prstGeom>
          <a:effectLst>
            <a:reflection blurRad="6350" stA="52000" endA="300" endPos="35000" dir="5400000" sy="-100000" algn="bl" rotWithShape="0"/>
          </a:effectLst>
        </p:spPr>
      </p:pic>
      <p:pic>
        <p:nvPicPr>
          <p:cNvPr id="13" name="Picture 12" descr="skinny-ferry.jpg"/>
          <p:cNvPicPr>
            <a:picLocks/>
          </p:cNvPicPr>
          <p:nvPr userDrawn="1"/>
        </p:nvPicPr>
        <p:blipFill>
          <a:blip r:embed="rId4" cstate="print"/>
          <a:stretch>
            <a:fillRect/>
          </a:stretch>
        </p:blipFill>
        <p:spPr>
          <a:xfrm>
            <a:off x="3048000" y="0"/>
            <a:ext cx="1527048" cy="3419856"/>
          </a:xfrm>
          <a:prstGeom prst="rect">
            <a:avLst/>
          </a:prstGeom>
          <a:effectLst>
            <a:reflection blurRad="6350" stA="52000" endA="300" endPos="35000" dir="5400000" sy="-100000" algn="bl" rotWithShape="0"/>
          </a:effectLst>
        </p:spPr>
      </p:pic>
      <p:pic>
        <p:nvPicPr>
          <p:cNvPr id="14" name="Picture 13" descr="skinny-airport.jpg"/>
          <p:cNvPicPr>
            <a:picLocks/>
          </p:cNvPicPr>
          <p:nvPr userDrawn="1"/>
        </p:nvPicPr>
        <p:blipFill>
          <a:blip r:embed="rId5" cstate="print"/>
          <a:stretch>
            <a:fillRect/>
          </a:stretch>
        </p:blipFill>
        <p:spPr>
          <a:xfrm>
            <a:off x="0" y="0"/>
            <a:ext cx="1527048" cy="3419856"/>
          </a:xfrm>
          <a:prstGeom prst="rect">
            <a:avLst/>
          </a:prstGeom>
          <a:effectLst>
            <a:reflection blurRad="6350" stA="52000" endA="300" endPos="35000" dir="5400000" sy="-100000" algn="bl" rotWithShape="0"/>
          </a:effectLst>
        </p:spPr>
      </p:pic>
      <p:pic>
        <p:nvPicPr>
          <p:cNvPr id="15" name="Picture 14" descr="skinny-pave.jpg"/>
          <p:cNvPicPr>
            <a:picLocks/>
          </p:cNvPicPr>
          <p:nvPr userDrawn="1"/>
        </p:nvPicPr>
        <p:blipFill>
          <a:blip r:embed="rId6" cstate="print"/>
          <a:stretch>
            <a:fillRect/>
          </a:stretch>
        </p:blipFill>
        <p:spPr>
          <a:xfrm>
            <a:off x="1524000" y="0"/>
            <a:ext cx="1527048" cy="3419856"/>
          </a:xfrm>
          <a:prstGeom prst="rect">
            <a:avLst/>
          </a:prstGeom>
          <a:effectLst>
            <a:reflection blurRad="6350" stA="52000" endA="300" endPos="35000" dir="5400000" sy="-100000" algn="bl" rotWithShape="0"/>
          </a:effectLst>
        </p:spPr>
      </p:pic>
      <p:pic>
        <p:nvPicPr>
          <p:cNvPr id="10" name="Picture 9" descr="truck.jpg"/>
          <p:cNvPicPr>
            <a:picLocks noChangeAspect="1"/>
          </p:cNvPicPr>
          <p:nvPr userDrawn="1"/>
        </p:nvPicPr>
        <p:blipFill>
          <a:blip r:embed="rId7" cstate="print"/>
          <a:stretch>
            <a:fillRect/>
          </a:stretch>
        </p:blipFill>
        <p:spPr>
          <a:xfrm>
            <a:off x="4572000" y="0"/>
            <a:ext cx="1530096" cy="3419856"/>
          </a:xfrm>
          <a:prstGeom prst="rect">
            <a:avLst/>
          </a:prstGeom>
          <a:effectLst>
            <a:reflection blurRad="6350" stA="52000" endA="300" endPos="35000" dir="5400000" sy="-100000" algn="bl" rotWithShape="0"/>
          </a:effectLst>
        </p:spPr>
      </p:pic>
      <p:pic>
        <p:nvPicPr>
          <p:cNvPr id="39" name="Picture 38" descr="dotseal-x.gif"/>
          <p:cNvPicPr>
            <a:picLocks noChangeAspect="1"/>
          </p:cNvPicPr>
          <p:nvPr userDrawn="1"/>
        </p:nvPicPr>
        <p:blipFill>
          <a:blip r:embed="rId8" cstate="print"/>
          <a:stretch>
            <a:fillRect/>
          </a:stretch>
        </p:blipFill>
        <p:spPr>
          <a:xfrm>
            <a:off x="4005072" y="2847975"/>
            <a:ext cx="1114425" cy="1114425"/>
          </a:xfrm>
          <a:prstGeom prst="rect">
            <a:avLst/>
          </a:prstGeom>
        </p:spPr>
      </p:pic>
    </p:spTree>
    <p:extLst>
      <p:ext uri="{BB962C8B-B14F-4D97-AF65-F5344CB8AC3E}">
        <p14:creationId xmlns:p14="http://schemas.microsoft.com/office/powerpoint/2010/main" val="2510631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477000"/>
            <a:ext cx="9144000" cy="381000"/>
          </a:xfrm>
          <a:prstGeom prst="rect">
            <a:avLst/>
          </a:prstGeom>
          <a:blipFill>
            <a:blip r:embed="rId8" cstate="print"/>
            <a:stretch>
              <a:fillRect/>
            </a:stretch>
          </a:blipFill>
        </p:spPr>
        <p:txBody>
          <a:bodyPr wrap="square" lIns="0" tIns="0" rIns="0" bIns="0" rtlCol="0"/>
          <a:lstStyle/>
          <a:p>
            <a:endParaRPr/>
          </a:p>
        </p:txBody>
      </p:sp>
      <p:sp>
        <p:nvSpPr>
          <p:cNvPr id="17" name="bk object 17"/>
          <p:cNvSpPr/>
          <p:nvPr/>
        </p:nvSpPr>
        <p:spPr>
          <a:xfrm>
            <a:off x="0" y="0"/>
            <a:ext cx="9144000" cy="1981200"/>
          </a:xfrm>
          <a:prstGeom prst="rect">
            <a:avLst/>
          </a:prstGeom>
          <a:blipFill>
            <a:blip r:embed="rId9" cstate="print"/>
            <a:stretch>
              <a:fillRect/>
            </a:stretch>
          </a:blipFill>
        </p:spPr>
        <p:txBody>
          <a:bodyPr wrap="square" lIns="0" tIns="0" rIns="0" bIns="0" rtlCol="0"/>
          <a:lstStyle/>
          <a:p>
            <a:endParaRPr/>
          </a:p>
        </p:txBody>
      </p:sp>
      <p:sp>
        <p:nvSpPr>
          <p:cNvPr id="18" name="bk object 18"/>
          <p:cNvSpPr/>
          <p:nvPr/>
        </p:nvSpPr>
        <p:spPr>
          <a:xfrm>
            <a:off x="9144" y="6787"/>
            <a:ext cx="9125711" cy="1124604"/>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313944" y="1343036"/>
            <a:ext cx="8516111" cy="508635"/>
          </a:xfrm>
          <a:prstGeom prst="rect">
            <a:avLst/>
          </a:prstGeom>
        </p:spPr>
        <p:txBody>
          <a:bodyPr wrap="square" lIns="0" tIns="0" rIns="0" bIns="0">
            <a:spAutoFit/>
          </a:bodyPr>
          <a:lstStyle>
            <a:lvl1pPr>
              <a:defRPr sz="3800" b="1" i="0">
                <a:solidFill>
                  <a:schemeClr val="tx1"/>
                </a:solidFill>
                <a:latin typeface="Arial Black"/>
                <a:cs typeface="Arial Black"/>
              </a:defRPr>
            </a:lvl1pPr>
          </a:lstStyle>
          <a:p>
            <a:endParaRPr/>
          </a:p>
        </p:txBody>
      </p:sp>
      <p:sp>
        <p:nvSpPr>
          <p:cNvPr id="3" name="Holder 3"/>
          <p:cNvSpPr>
            <a:spLocks noGrp="1"/>
          </p:cNvSpPr>
          <p:nvPr>
            <p:ph type="body" idx="1"/>
          </p:nvPr>
        </p:nvSpPr>
        <p:spPr>
          <a:xfrm>
            <a:off x="584835" y="2118993"/>
            <a:ext cx="7974329" cy="3080385"/>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08840" y="6618097"/>
            <a:ext cx="774064" cy="127634"/>
          </a:xfrm>
          <a:prstGeom prst="rect">
            <a:avLst/>
          </a:prstGeom>
        </p:spPr>
        <p:txBody>
          <a:bodyPr wrap="square" lIns="0" tIns="0" rIns="0" bIns="0">
            <a:spAutoFit/>
          </a:bodyPr>
          <a:lstStyle>
            <a:lvl1pPr>
              <a:defRPr sz="800" b="0" i="0">
                <a:solidFill>
                  <a:schemeClr val="bg1"/>
                </a:solidFill>
                <a:latin typeface="Arial"/>
                <a:cs typeface="Arial"/>
              </a:defRPr>
            </a:lvl1pPr>
          </a:lstStyle>
          <a:p>
            <a:pPr marL="12700">
              <a:lnSpc>
                <a:spcPct val="100000"/>
              </a:lnSpc>
            </a:pPr>
            <a:r>
              <a:rPr dirty="0"/>
              <a:t>Al</a:t>
            </a:r>
            <a:r>
              <a:rPr spc="-5" dirty="0"/>
              <a:t>a</a:t>
            </a:r>
            <a:r>
              <a:rPr spc="5" dirty="0"/>
              <a:t>sk</a:t>
            </a:r>
            <a:r>
              <a:rPr dirty="0"/>
              <a:t>a</a:t>
            </a:r>
            <a:r>
              <a:rPr spc="-25" dirty="0"/>
              <a:t> </a:t>
            </a:r>
            <a:r>
              <a:rPr spc="-5" dirty="0"/>
              <a:t>DO</a:t>
            </a:r>
            <a:r>
              <a:rPr dirty="0"/>
              <a:t>T&amp;PF</a:t>
            </a:r>
          </a:p>
        </p:txBody>
      </p:sp>
      <p:sp>
        <p:nvSpPr>
          <p:cNvPr id="5" name="Holder 5"/>
          <p:cNvSpPr>
            <a:spLocks noGrp="1"/>
          </p:cNvSpPr>
          <p:nvPr>
            <p:ph type="dt" sz="half" idx="6"/>
          </p:nvPr>
        </p:nvSpPr>
        <p:spPr>
          <a:xfrm>
            <a:off x="78739" y="6618097"/>
            <a:ext cx="478155" cy="127634"/>
          </a:xfrm>
          <a:prstGeom prst="rect">
            <a:avLst/>
          </a:prstGeom>
        </p:spPr>
        <p:txBody>
          <a:bodyPr wrap="square" lIns="0" tIns="0" rIns="0" bIns="0">
            <a:spAutoFit/>
          </a:bodyPr>
          <a:lstStyle>
            <a:lvl1pPr>
              <a:defRPr sz="800" b="0" i="0">
                <a:solidFill>
                  <a:schemeClr val="bg1"/>
                </a:solidFill>
                <a:latin typeface="Arial"/>
                <a:cs typeface="Arial"/>
              </a:defRPr>
            </a:lvl1pPr>
          </a:lstStyle>
          <a:p>
            <a:pPr marL="12700">
              <a:lnSpc>
                <a:spcPct val="100000"/>
              </a:lnSpc>
            </a:pPr>
            <a:r>
              <a:rPr spc="-5" dirty="0"/>
              <a:t>2</a:t>
            </a:r>
            <a:r>
              <a:rPr dirty="0"/>
              <a:t>/</a:t>
            </a:r>
            <a:r>
              <a:rPr spc="-5" dirty="0"/>
              <a:t>23</a:t>
            </a:r>
            <a:r>
              <a:rPr dirty="0"/>
              <a:t>/</a:t>
            </a:r>
            <a:r>
              <a:rPr spc="-5" dirty="0"/>
              <a:t>2015</a:t>
            </a:r>
          </a:p>
        </p:txBody>
      </p:sp>
      <p:sp>
        <p:nvSpPr>
          <p:cNvPr id="6" name="Holder 6"/>
          <p:cNvSpPr>
            <a:spLocks noGrp="1"/>
          </p:cNvSpPr>
          <p:nvPr>
            <p:ph type="sldNum" sz="quarter" idx="7"/>
          </p:nvPr>
        </p:nvSpPr>
        <p:spPr>
          <a:xfrm>
            <a:off x="8912779" y="6618097"/>
            <a:ext cx="163829" cy="127634"/>
          </a:xfrm>
          <a:prstGeom prst="rect">
            <a:avLst/>
          </a:prstGeom>
        </p:spPr>
        <p:txBody>
          <a:bodyPr wrap="square" lIns="0" tIns="0" rIns="0" bIns="0">
            <a:spAutoFit/>
          </a:bodyPr>
          <a:lstStyle>
            <a:lvl1pPr>
              <a:defRPr sz="800" b="0" i="0">
                <a:solidFill>
                  <a:schemeClr val="bg1"/>
                </a:solidFill>
                <a:latin typeface="Arial"/>
                <a:cs typeface="Arial"/>
              </a:defRPr>
            </a:lvl1pPr>
          </a:lstStyle>
          <a:p>
            <a:pPr marL="25400">
              <a:lnSpc>
                <a:spcPct val="10000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962400"/>
            <a:ext cx="9144000" cy="990600"/>
          </a:xfrm>
          <a:prstGeom prst="rect">
            <a:avLst/>
          </a:prstGeom>
          <a:noFill/>
        </p:spPr>
        <p:txBody>
          <a:bodyPr anchor="t">
            <a:noAutofit/>
          </a:bodyPr>
          <a:lstStyle>
            <a:lvl1pPr>
              <a:defRPr sz="3100" baseline="0">
                <a:ln w="12700">
                  <a:solidFill>
                    <a:schemeClr val="tx1"/>
                  </a:solidFill>
                </a:ln>
                <a:gradFill>
                  <a:gsLst>
                    <a:gs pos="0">
                      <a:schemeClr val="bg1"/>
                    </a:gs>
                    <a:gs pos="66000">
                      <a:schemeClr val="accent1">
                        <a:tint val="23500"/>
                        <a:satMod val="160000"/>
                      </a:schemeClr>
                    </a:gs>
                  </a:gsLst>
                  <a:lin ang="5400000" scaled="0"/>
                </a:gradFill>
                <a:effectLst>
                  <a:outerShdw blurRad="50800" dist="38100" dir="2700000" algn="tl" rotWithShape="0">
                    <a:prstClr val="black">
                      <a:alpha val="40000"/>
                    </a:prstClr>
                  </a:outerShdw>
                </a:effectLst>
                <a:latin typeface="Arial Black"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w="12700">
                  <a:solidFill>
                    <a:schemeClr val="tx1"/>
                  </a:solidFill>
                </a:ln>
                <a:gradFill>
                  <a:gsLst>
                    <a:gs pos="0">
                      <a:schemeClr val="bg1"/>
                    </a:gs>
                    <a:gs pos="66000">
                      <a:schemeClr val="accent1">
                        <a:tint val="23500"/>
                        <a:satMod val="160000"/>
                      </a:schemeClr>
                    </a:gs>
                  </a:gsLst>
                  <a:lin ang="5400000" scaled="0"/>
                </a:gradFill>
                <a:effectLst>
                  <a:outerShdw blurRad="50800" dist="38100" dir="2700000" algn="tl" rotWithShape="0">
                    <a:prstClr val="black">
                      <a:alpha val="40000"/>
                    </a:prstClr>
                  </a:outerShdw>
                </a:effectLst>
                <a:uLnTx/>
                <a:uFillTx/>
                <a:latin typeface="Arial Black" pitchFamily="34" charset="0"/>
                <a:ea typeface="+mj-ea"/>
                <a:cs typeface="+mj-cs"/>
              </a:rPr>
              <a:t>Alaska Department of </a:t>
            </a:r>
            <a:br>
              <a:rPr kumimoji="0" lang="en-US" sz="2800" b="0" i="0" u="none" strike="noStrike" kern="1200" cap="none" spc="0" normalizeH="0" baseline="0" noProof="0" dirty="0" smtClean="0">
                <a:ln w="12700">
                  <a:solidFill>
                    <a:schemeClr val="tx1"/>
                  </a:solidFill>
                </a:ln>
                <a:gradFill>
                  <a:gsLst>
                    <a:gs pos="0">
                      <a:schemeClr val="bg1"/>
                    </a:gs>
                    <a:gs pos="66000">
                      <a:schemeClr val="accent1">
                        <a:tint val="23500"/>
                        <a:satMod val="160000"/>
                      </a:schemeClr>
                    </a:gs>
                  </a:gsLst>
                  <a:lin ang="5400000" scaled="0"/>
                </a:gradFill>
                <a:effectLst>
                  <a:outerShdw blurRad="50800" dist="38100" dir="2700000" algn="tl" rotWithShape="0">
                    <a:prstClr val="black">
                      <a:alpha val="40000"/>
                    </a:prstClr>
                  </a:outerShdw>
                </a:effectLst>
                <a:uLnTx/>
                <a:uFillTx/>
                <a:latin typeface="Arial Black" pitchFamily="34" charset="0"/>
                <a:ea typeface="+mj-ea"/>
                <a:cs typeface="+mj-cs"/>
              </a:rPr>
            </a:br>
            <a:r>
              <a:rPr kumimoji="0" lang="en-US" sz="2800" b="0" i="0" u="none" strike="noStrike" kern="1200" cap="none" spc="0" normalizeH="0" baseline="0" noProof="0" dirty="0" smtClean="0">
                <a:ln w="12700">
                  <a:solidFill>
                    <a:schemeClr val="tx1"/>
                  </a:solidFill>
                </a:ln>
                <a:gradFill>
                  <a:gsLst>
                    <a:gs pos="0">
                      <a:schemeClr val="bg1"/>
                    </a:gs>
                    <a:gs pos="66000">
                      <a:schemeClr val="accent1">
                        <a:tint val="23500"/>
                        <a:satMod val="160000"/>
                      </a:schemeClr>
                    </a:gs>
                  </a:gsLst>
                  <a:lin ang="5400000" scaled="0"/>
                </a:gradFill>
                <a:effectLst>
                  <a:outerShdw blurRad="50800" dist="38100" dir="2700000" algn="tl" rotWithShape="0">
                    <a:prstClr val="black">
                      <a:alpha val="40000"/>
                    </a:prstClr>
                  </a:outerShdw>
                </a:effectLst>
                <a:uLnTx/>
                <a:uFillTx/>
                <a:latin typeface="Arial Black" pitchFamily="34" charset="0"/>
                <a:ea typeface="+mj-ea"/>
                <a:cs typeface="+mj-cs"/>
              </a:rPr>
              <a:t>Transportation &amp; Public Facilities</a:t>
            </a:r>
            <a:endParaRPr kumimoji="0" lang="en-US" sz="2800" b="0" i="0" u="none" strike="noStrike" kern="1200" cap="none" spc="0" normalizeH="0" baseline="0" noProof="0" dirty="0">
              <a:ln w="12700">
                <a:solidFill>
                  <a:schemeClr val="tx1"/>
                </a:solidFill>
              </a:ln>
              <a:gradFill>
                <a:gsLst>
                  <a:gs pos="0">
                    <a:schemeClr val="bg1"/>
                  </a:gs>
                  <a:gs pos="66000">
                    <a:schemeClr val="accent1">
                      <a:tint val="23500"/>
                      <a:satMod val="160000"/>
                    </a:schemeClr>
                  </a:gs>
                </a:gsLst>
                <a:lin ang="5400000" scaled="0"/>
              </a:gradFill>
              <a:effectLst>
                <a:outerShdw blurRad="50800" dist="38100" dir="2700000" algn="tl" rotWithShape="0">
                  <a:prstClr val="black">
                    <a:alpha val="40000"/>
                  </a:prstClr>
                </a:outerShdw>
              </a:effectLst>
              <a:uLnTx/>
              <a:uFillTx/>
              <a:latin typeface="Arial Black" pitchFamily="34" charset="0"/>
              <a:ea typeface="+mj-ea"/>
              <a:cs typeface="+mj-cs"/>
            </a:endParaRPr>
          </a:p>
        </p:txBody>
      </p:sp>
      <p:sp>
        <p:nvSpPr>
          <p:cNvPr id="7" name="Title 1"/>
          <p:cNvSpPr txBox="1">
            <a:spLocks/>
          </p:cNvSpPr>
          <p:nvPr/>
        </p:nvSpPr>
        <p:spPr>
          <a:xfrm>
            <a:off x="0" y="5029200"/>
            <a:ext cx="9144000" cy="1828800"/>
          </a:xfrm>
          <a:prstGeom prst="rect">
            <a:avLst/>
          </a:prstGeom>
          <a:noFill/>
        </p:spPr>
        <p:txBody>
          <a:bodyPr anchor="t">
            <a:noAutofit/>
          </a:bodyPr>
          <a:lstStyle>
            <a:lvl1pPr>
              <a:defRPr sz="3100" baseline="0">
                <a:ln w="12700">
                  <a:solidFill>
                    <a:schemeClr val="tx1"/>
                  </a:solidFill>
                </a:ln>
                <a:gradFill>
                  <a:gsLst>
                    <a:gs pos="0">
                      <a:schemeClr val="bg1"/>
                    </a:gs>
                    <a:gs pos="66000">
                      <a:schemeClr val="accent1">
                        <a:tint val="23500"/>
                        <a:satMod val="160000"/>
                      </a:schemeClr>
                    </a:gs>
                  </a:gsLst>
                  <a:lin ang="5400000" scaled="0"/>
                </a:gradFill>
                <a:effectLst>
                  <a:outerShdw blurRad="50800" dist="38100" dir="2700000" algn="tl" rotWithShape="0">
                    <a:prstClr val="black">
                      <a:alpha val="40000"/>
                    </a:prstClr>
                  </a:outerShdw>
                </a:effectLst>
                <a:latin typeface="Arial Black" pitchFamily="34" charset="0"/>
              </a:defRPr>
            </a:lvl1pPr>
          </a:lstStyle>
          <a:p>
            <a:pPr lvl="0" algn="ctr">
              <a:spcBef>
                <a:spcPct val="0"/>
              </a:spcBef>
              <a:defRPr/>
            </a:pPr>
            <a:r>
              <a:rPr lang="en-US" sz="2800" dirty="0">
                <a:effectLst/>
              </a:rPr>
              <a:t>Sustainable Construction Practices: </a:t>
            </a:r>
            <a:endParaRPr lang="en-US" sz="2800" dirty="0" smtClean="0">
              <a:effectLst/>
            </a:endParaRPr>
          </a:p>
          <a:p>
            <a:pPr lvl="0" algn="ctr">
              <a:spcBef>
                <a:spcPct val="0"/>
              </a:spcBef>
              <a:defRPr/>
            </a:pPr>
            <a:r>
              <a:rPr lang="en-US" sz="2800" dirty="0" smtClean="0">
                <a:effectLst/>
              </a:rPr>
              <a:t>An </a:t>
            </a:r>
            <a:r>
              <a:rPr lang="en-US" sz="2800" dirty="0">
                <a:effectLst/>
              </a:rPr>
              <a:t>Owner Perspective</a:t>
            </a:r>
            <a:endParaRPr lang="en-US" sz="2000" dirty="0" smtClean="0">
              <a:ln w="12700">
                <a:noFill/>
              </a:ln>
              <a:effectLst/>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dirty="0" smtClean="0">
                <a:ln w="12700">
                  <a:noFill/>
                </a:ln>
                <a:effectLst/>
                <a:latin typeface="Arial" pitchFamily="34" charset="0"/>
                <a:ea typeface="+mj-ea"/>
                <a:cs typeface="Arial" pitchFamily="34" charset="0"/>
              </a:rPr>
              <a:t>Marc Luiken –Commissioner</a:t>
            </a:r>
            <a:endParaRPr kumimoji="0" lang="en-US" sz="1100" i="0" u="none" strike="noStrike" kern="1200" cap="none" spc="0" normalizeH="0" baseline="0" noProof="0" dirty="0" smtClean="0">
              <a:ln w="12700">
                <a:noFill/>
              </a:ln>
              <a:gradFill>
                <a:gsLst>
                  <a:gs pos="0">
                    <a:schemeClr val="bg1"/>
                  </a:gs>
                  <a:gs pos="66000">
                    <a:schemeClr val="accent1">
                      <a:tint val="23500"/>
                      <a:satMod val="160000"/>
                    </a:schemeClr>
                  </a:gs>
                </a:gsLst>
                <a:lin ang="5400000" scaled="0"/>
              </a:gra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dirty="0" smtClean="0">
                <a:ln w="12700">
                  <a:noFill/>
                </a:ln>
                <a:effectLst/>
                <a:latin typeface="Arial" pitchFamily="34" charset="0"/>
                <a:ea typeface="+mj-ea"/>
                <a:cs typeface="Arial" pitchFamily="34" charset="0"/>
              </a:rPr>
              <a:t>Oct 31, 2016</a:t>
            </a:r>
            <a:endParaRPr kumimoji="0" lang="en-US" sz="1400" i="0" u="none" strike="noStrike" kern="1200" cap="none" spc="0" normalizeH="0" baseline="0" noProof="0" dirty="0">
              <a:ln w="12700">
                <a:noFill/>
              </a:ln>
              <a:gradFill>
                <a:gsLst>
                  <a:gs pos="0">
                    <a:schemeClr val="bg1"/>
                  </a:gs>
                  <a:gs pos="66000">
                    <a:schemeClr val="accent1">
                      <a:tint val="23500"/>
                      <a:satMod val="160000"/>
                    </a:schemeClr>
                  </a:gs>
                </a:gsLst>
                <a:lin ang="5400000" scaled="0"/>
              </a:gra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40009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584835" y="2118993"/>
            <a:ext cx="7974329" cy="2705869"/>
          </a:xfrm>
          <a:prstGeom prst="rect">
            <a:avLst/>
          </a:prstGeom>
        </p:spPr>
        <p:txBody>
          <a:bodyPr vert="horz" wrap="square" lIns="0" tIns="0" rIns="0" bIns="0" rtlCol="0">
            <a:spAutoFit/>
          </a:bodyPr>
          <a:lstStyle/>
          <a:p>
            <a:pPr marL="2287905" marR="800100" indent="-342900">
              <a:lnSpc>
                <a:spcPct val="100000"/>
              </a:lnSpc>
              <a:buClr>
                <a:srgbClr val="002060"/>
              </a:buClr>
              <a:buSzPct val="108928"/>
              <a:buFont typeface="Arial"/>
              <a:buChar char="•"/>
              <a:tabLst>
                <a:tab pos="2287905" algn="l"/>
                <a:tab pos="4384675" algn="l"/>
              </a:tabLst>
            </a:pPr>
            <a:r>
              <a:rPr spc="-30" dirty="0"/>
              <a:t>B</a:t>
            </a:r>
            <a:r>
              <a:rPr spc="-15" dirty="0"/>
              <a:t>eg</a:t>
            </a:r>
            <a:r>
              <a:rPr spc="-10" dirty="0"/>
              <a:t>i</a:t>
            </a:r>
            <a:r>
              <a:rPr spc="-15" dirty="0"/>
              <a:t>ns</a:t>
            </a:r>
            <a:r>
              <a:rPr spc="-5" dirty="0"/>
              <a:t> </a:t>
            </a:r>
            <a:r>
              <a:rPr spc="-30" dirty="0"/>
              <a:t>w</a:t>
            </a:r>
            <a:r>
              <a:rPr spc="-10" dirty="0"/>
              <a:t>ith</a:t>
            </a:r>
            <a:r>
              <a:rPr spc="5" dirty="0"/>
              <a:t> </a:t>
            </a:r>
            <a:r>
              <a:rPr spc="-10" dirty="0"/>
              <a:t>acceptanc</a:t>
            </a:r>
            <a:r>
              <a:rPr spc="-20" dirty="0"/>
              <a:t>e</a:t>
            </a:r>
            <a:r>
              <a:rPr spc="5" dirty="0"/>
              <a:t> </a:t>
            </a:r>
            <a:r>
              <a:rPr spc="-10" dirty="0"/>
              <a:t>of</a:t>
            </a:r>
            <a:r>
              <a:rPr spc="-5" dirty="0"/>
              <a:t> </a:t>
            </a:r>
            <a:r>
              <a:rPr spc="-30" dirty="0" smtClean="0"/>
              <a:t>C</a:t>
            </a:r>
            <a:r>
              <a:rPr spc="-10" dirty="0" smtClean="0"/>
              <a:t>onstructio</a:t>
            </a:r>
            <a:r>
              <a:rPr lang="en-US" spc="-10" dirty="0" smtClean="0"/>
              <a:t>n</a:t>
            </a:r>
            <a:r>
              <a:rPr dirty="0"/>
              <a:t>	</a:t>
            </a:r>
            <a:r>
              <a:rPr spc="-30" dirty="0" smtClean="0"/>
              <a:t>C</a:t>
            </a:r>
            <a:r>
              <a:rPr spc="-10" dirty="0" smtClean="0"/>
              <a:t>ost</a:t>
            </a:r>
            <a:endParaRPr spc="-10" dirty="0"/>
          </a:p>
          <a:p>
            <a:pPr marL="2688590" lvl="1" indent="-286385">
              <a:lnSpc>
                <a:spcPct val="100000"/>
              </a:lnSpc>
              <a:spcBef>
                <a:spcPts val="590"/>
              </a:spcBef>
              <a:buClr>
                <a:srgbClr val="0070C0"/>
              </a:buClr>
              <a:buSzPct val="83333"/>
              <a:buFont typeface="Wingdings"/>
              <a:buChar char=""/>
              <a:tabLst>
                <a:tab pos="2689225" algn="l"/>
              </a:tabLst>
            </a:pPr>
            <a:r>
              <a:rPr sz="2400" spc="-5" dirty="0">
                <a:latin typeface="Arial"/>
                <a:cs typeface="Arial"/>
              </a:rPr>
              <a:t>Bi</a:t>
            </a:r>
            <a:r>
              <a:rPr sz="2400" dirty="0">
                <a:latin typeface="Arial"/>
                <a:cs typeface="Arial"/>
              </a:rPr>
              <a:t>d </a:t>
            </a:r>
            <a:r>
              <a:rPr sz="2400" spc="-5" dirty="0">
                <a:latin typeface="Arial"/>
                <a:cs typeface="Arial"/>
              </a:rPr>
              <a:t>awa</a:t>
            </a:r>
            <a:r>
              <a:rPr sz="2400" dirty="0">
                <a:latin typeface="Arial"/>
                <a:cs typeface="Arial"/>
              </a:rPr>
              <a:t>rd</a:t>
            </a:r>
            <a:r>
              <a:rPr sz="2400" spc="10" dirty="0">
                <a:latin typeface="Arial"/>
                <a:cs typeface="Arial"/>
              </a:rPr>
              <a:t> </a:t>
            </a:r>
            <a:r>
              <a:rPr sz="2400" dirty="0">
                <a:latin typeface="Arial"/>
                <a:cs typeface="Arial"/>
              </a:rPr>
              <a:t>r</a:t>
            </a:r>
            <a:r>
              <a:rPr sz="2400" spc="-5" dirty="0">
                <a:latin typeface="Arial"/>
                <a:cs typeface="Arial"/>
              </a:rPr>
              <a:t>e</a:t>
            </a:r>
            <a:r>
              <a:rPr sz="2400" dirty="0">
                <a:latin typeface="Arial"/>
                <a:cs typeface="Arial"/>
              </a:rPr>
              <a:t>c</a:t>
            </a:r>
            <a:r>
              <a:rPr sz="2400" spc="-5" dirty="0">
                <a:latin typeface="Arial"/>
                <a:cs typeface="Arial"/>
              </a:rPr>
              <a:t>o</a:t>
            </a:r>
            <a:r>
              <a:rPr sz="2400" dirty="0">
                <a:latin typeface="Arial"/>
                <a:cs typeface="Arial"/>
              </a:rPr>
              <a:t>mm</a:t>
            </a:r>
            <a:r>
              <a:rPr sz="2400" spc="-5" dirty="0">
                <a:latin typeface="Arial"/>
                <a:cs typeface="Arial"/>
              </a:rPr>
              <a:t>enda</a:t>
            </a:r>
            <a:r>
              <a:rPr sz="2400" dirty="0">
                <a:latin typeface="Arial"/>
                <a:cs typeface="Arial"/>
              </a:rPr>
              <a:t>t</a:t>
            </a:r>
            <a:r>
              <a:rPr sz="2400" spc="-5" dirty="0">
                <a:latin typeface="Arial"/>
                <a:cs typeface="Arial"/>
              </a:rPr>
              <a:t>ion</a:t>
            </a:r>
            <a:endParaRPr sz="2400" dirty="0">
              <a:latin typeface="Arial"/>
              <a:cs typeface="Arial"/>
            </a:endParaRPr>
          </a:p>
          <a:p>
            <a:pPr marL="2688590" lvl="1" indent="-286385">
              <a:lnSpc>
                <a:spcPct val="100000"/>
              </a:lnSpc>
              <a:spcBef>
                <a:spcPts val="575"/>
              </a:spcBef>
              <a:buClr>
                <a:srgbClr val="0070C0"/>
              </a:buClr>
              <a:buSzPct val="83333"/>
              <a:buFont typeface="Wingdings"/>
              <a:buChar char=""/>
              <a:tabLst>
                <a:tab pos="2689225" algn="l"/>
              </a:tabLst>
            </a:pPr>
            <a:r>
              <a:rPr sz="2400" spc="-5" dirty="0">
                <a:latin typeface="Arial"/>
                <a:cs typeface="Arial"/>
              </a:rPr>
              <a:t>NT</a:t>
            </a:r>
            <a:r>
              <a:rPr sz="2400" dirty="0">
                <a:latin typeface="Arial"/>
                <a:cs typeface="Arial"/>
              </a:rPr>
              <a:t>P</a:t>
            </a:r>
          </a:p>
          <a:p>
            <a:pPr marL="2287905" marR="5080" indent="-342900">
              <a:lnSpc>
                <a:spcPct val="100000"/>
              </a:lnSpc>
              <a:spcBef>
                <a:spcPts val="655"/>
              </a:spcBef>
              <a:buClr>
                <a:srgbClr val="002060"/>
              </a:buClr>
              <a:buSzPct val="108928"/>
              <a:buFont typeface="Arial"/>
              <a:buChar char="•"/>
              <a:tabLst>
                <a:tab pos="2287905" algn="l"/>
              </a:tabLst>
            </a:pPr>
            <a:r>
              <a:rPr spc="-30" dirty="0"/>
              <a:t>C</a:t>
            </a:r>
            <a:r>
              <a:rPr spc="-25" dirty="0"/>
              <a:t>M</a:t>
            </a:r>
            <a:r>
              <a:rPr spc="-30" dirty="0"/>
              <a:t>G</a:t>
            </a:r>
            <a:r>
              <a:rPr spc="-25" dirty="0"/>
              <a:t>C</a:t>
            </a:r>
            <a:r>
              <a:rPr spc="10" dirty="0"/>
              <a:t> </a:t>
            </a:r>
            <a:r>
              <a:rPr spc="-15" dirty="0"/>
              <a:t>bu</a:t>
            </a:r>
            <a:r>
              <a:rPr spc="-10" dirty="0"/>
              <a:t>ilds,</a:t>
            </a:r>
            <a:r>
              <a:rPr dirty="0"/>
              <a:t> </a:t>
            </a:r>
            <a:r>
              <a:rPr spc="-30" dirty="0"/>
              <a:t>DOT&amp;P</a:t>
            </a:r>
            <a:r>
              <a:rPr spc="-20" dirty="0"/>
              <a:t>F</a:t>
            </a:r>
            <a:r>
              <a:rPr spc="15" dirty="0"/>
              <a:t> </a:t>
            </a:r>
            <a:r>
              <a:rPr spc="-15" dirty="0"/>
              <a:t>admin</a:t>
            </a:r>
            <a:r>
              <a:rPr spc="-10" dirty="0"/>
              <a:t>isters contract</a:t>
            </a:r>
            <a:r>
              <a:rPr spc="-25" dirty="0"/>
              <a:t> </a:t>
            </a:r>
            <a:r>
              <a:rPr spc="-10" dirty="0"/>
              <a:t>s</a:t>
            </a:r>
            <a:r>
              <a:rPr spc="-15" dirty="0"/>
              <a:t>imila</a:t>
            </a:r>
            <a:r>
              <a:rPr spc="-10" dirty="0"/>
              <a:t>r</a:t>
            </a:r>
            <a:r>
              <a:rPr spc="5" dirty="0"/>
              <a:t> </a:t>
            </a:r>
            <a:r>
              <a:rPr spc="-15" dirty="0"/>
              <a:t>to</a:t>
            </a:r>
            <a:r>
              <a:rPr spc="5" dirty="0"/>
              <a:t> </a:t>
            </a:r>
            <a:r>
              <a:rPr spc="-30" dirty="0"/>
              <a:t>D</a:t>
            </a:r>
            <a:r>
              <a:rPr spc="-10" dirty="0"/>
              <a:t>esi</a:t>
            </a:r>
            <a:r>
              <a:rPr spc="-15" dirty="0"/>
              <a:t>gn</a:t>
            </a:r>
            <a:r>
              <a:rPr spc="-5" dirty="0"/>
              <a:t>-</a:t>
            </a:r>
            <a:r>
              <a:rPr spc="-30" dirty="0"/>
              <a:t>B</a:t>
            </a:r>
            <a:r>
              <a:rPr spc="-10" dirty="0"/>
              <a:t>i</a:t>
            </a:r>
            <a:r>
              <a:rPr spc="-15" dirty="0"/>
              <a:t>d</a:t>
            </a:r>
            <a:r>
              <a:rPr spc="-5" dirty="0"/>
              <a:t>-</a:t>
            </a:r>
            <a:r>
              <a:rPr spc="-30" dirty="0"/>
              <a:t>B</a:t>
            </a:r>
            <a:r>
              <a:rPr spc="-15" dirty="0"/>
              <a:t>u</a:t>
            </a:r>
            <a:r>
              <a:rPr spc="-10" dirty="0"/>
              <a:t>ild</a:t>
            </a:r>
          </a:p>
        </p:txBody>
      </p:sp>
      <p:sp>
        <p:nvSpPr>
          <p:cNvPr id="4" name="object 4"/>
          <p:cNvSpPr txBox="1">
            <a:spLocks noGrp="1"/>
          </p:cNvSpPr>
          <p:nvPr>
            <p:ph type="title"/>
          </p:nvPr>
        </p:nvSpPr>
        <p:spPr>
          <a:xfrm>
            <a:off x="313944" y="1343036"/>
            <a:ext cx="8516111" cy="492443"/>
          </a:xfrm>
          <a:prstGeom prst="rect">
            <a:avLst/>
          </a:prstGeom>
        </p:spPr>
        <p:txBody>
          <a:bodyPr vert="horz" wrap="square" lIns="0" tIns="0" rIns="0" bIns="0" rtlCol="0">
            <a:spAutoFit/>
          </a:bodyPr>
          <a:lstStyle/>
          <a:p>
            <a:pPr marL="1376680">
              <a:lnSpc>
                <a:spcPct val="100000"/>
              </a:lnSpc>
            </a:pPr>
            <a:r>
              <a:rPr sz="3200" dirty="0"/>
              <a:t>St</a:t>
            </a:r>
            <a:r>
              <a:rPr sz="3200" spc="50" dirty="0"/>
              <a:t>a</a:t>
            </a:r>
            <a:r>
              <a:rPr sz="3200" spc="-5" dirty="0"/>
              <a:t>g</a:t>
            </a:r>
            <a:r>
              <a:rPr sz="3200" dirty="0"/>
              <a:t>e</a:t>
            </a:r>
            <a:r>
              <a:rPr sz="3200" spc="-10" dirty="0"/>
              <a:t> </a:t>
            </a:r>
            <a:r>
              <a:rPr sz="3200" spc="-5" dirty="0"/>
              <a:t>2</a:t>
            </a:r>
            <a:r>
              <a:rPr sz="3200" dirty="0"/>
              <a:t>:</a:t>
            </a:r>
            <a:r>
              <a:rPr sz="3200" spc="-5" dirty="0"/>
              <a:t> </a:t>
            </a:r>
            <a:r>
              <a:rPr sz="3200" dirty="0"/>
              <a:t>C</a:t>
            </a:r>
            <a:r>
              <a:rPr sz="3200" spc="-5" dirty="0"/>
              <a:t>on</a:t>
            </a:r>
            <a:r>
              <a:rPr sz="3200" dirty="0"/>
              <a:t>st</a:t>
            </a:r>
            <a:r>
              <a:rPr sz="3200" spc="120" dirty="0"/>
              <a:t>r</a:t>
            </a:r>
            <a:r>
              <a:rPr sz="3200" spc="-5" dirty="0"/>
              <a:t>uc</a:t>
            </a:r>
            <a:r>
              <a:rPr sz="3200" dirty="0"/>
              <a:t>ti</a:t>
            </a:r>
            <a:r>
              <a:rPr sz="3200" spc="-5" dirty="0"/>
              <a:t>on</a:t>
            </a:r>
          </a:p>
        </p:txBody>
      </p:sp>
      <p:sp>
        <p:nvSpPr>
          <p:cNvPr id="5" name="object 5"/>
          <p:cNvSpPr/>
          <p:nvPr/>
        </p:nvSpPr>
        <p:spPr>
          <a:xfrm>
            <a:off x="365353" y="2209800"/>
            <a:ext cx="1799805" cy="1554429"/>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t>2</a:t>
            </a:r>
            <a:r>
              <a:rPr dirty="0"/>
              <a:t>/</a:t>
            </a:r>
            <a:r>
              <a:rPr spc="-5" dirty="0"/>
              <a:t>23</a:t>
            </a:r>
            <a:r>
              <a:rPr dirty="0"/>
              <a:t>/</a:t>
            </a:r>
            <a:r>
              <a:rPr spc="-5" dirty="0"/>
              <a:t>2015</a:t>
            </a: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Al</a:t>
            </a:r>
            <a:r>
              <a:rPr spc="-5" dirty="0"/>
              <a:t>a</a:t>
            </a:r>
            <a:r>
              <a:rPr spc="5" dirty="0"/>
              <a:t>sk</a:t>
            </a:r>
            <a:r>
              <a:rPr dirty="0"/>
              <a:t>a</a:t>
            </a:r>
            <a:r>
              <a:rPr spc="-25" dirty="0"/>
              <a:t> </a:t>
            </a:r>
            <a:r>
              <a:rPr spc="-5" dirty="0"/>
              <a:t>DO</a:t>
            </a:r>
            <a:r>
              <a:rPr dirty="0"/>
              <a:t>T&amp;PF</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44" y="1343036"/>
            <a:ext cx="8516111" cy="492443"/>
          </a:xfrm>
        </p:spPr>
        <p:txBody>
          <a:bodyPr/>
          <a:lstStyle/>
          <a:p>
            <a:pPr algn="ctr"/>
            <a:r>
              <a:rPr lang="en-US" sz="3200" dirty="0" smtClean="0"/>
              <a:t>Benefits of CM/GC </a:t>
            </a:r>
            <a:endParaRPr lang="en-US" sz="3200" dirty="0"/>
          </a:p>
        </p:txBody>
      </p:sp>
      <p:sp>
        <p:nvSpPr>
          <p:cNvPr id="4" name="object 2"/>
          <p:cNvSpPr txBox="1"/>
          <p:nvPr/>
        </p:nvSpPr>
        <p:spPr>
          <a:xfrm>
            <a:off x="217170" y="2222321"/>
            <a:ext cx="8774430" cy="4483279"/>
          </a:xfrm>
          <a:prstGeom prst="rect">
            <a:avLst/>
          </a:prstGeom>
        </p:spPr>
        <p:txBody>
          <a:bodyPr vert="horz" wrap="square" lIns="0" tIns="0" rIns="0" bIns="0" rtlCol="0">
            <a:spAutoFit/>
          </a:bodyPr>
          <a:lstStyle/>
          <a:p>
            <a:pPr marL="469900" marR="5080" indent="-457200">
              <a:lnSpc>
                <a:spcPts val="2110"/>
              </a:lnSpc>
              <a:buClr>
                <a:srgbClr val="002060"/>
              </a:buClr>
              <a:buSzPct val="109090"/>
              <a:buFont typeface="Arial" panose="020B0604020202020204" pitchFamily="34" charset="0"/>
              <a:buChar char="•"/>
              <a:tabLst>
                <a:tab pos="355600" algn="l"/>
              </a:tabLst>
            </a:pPr>
            <a:r>
              <a:rPr sz="2800" spc="-25" dirty="0">
                <a:latin typeface="Arial"/>
                <a:cs typeface="Arial"/>
              </a:rPr>
              <a:t>R</a:t>
            </a:r>
            <a:r>
              <a:rPr sz="2800" spc="-15" dirty="0">
                <a:latin typeface="Arial"/>
                <a:cs typeface="Arial"/>
              </a:rPr>
              <a:t>edu</a:t>
            </a:r>
            <a:r>
              <a:rPr sz="2800" spc="-10" dirty="0">
                <a:latin typeface="Arial"/>
                <a:cs typeface="Arial"/>
              </a:rPr>
              <a:t>c</a:t>
            </a:r>
            <a:r>
              <a:rPr sz="2800" spc="-15" dirty="0">
                <a:latin typeface="Arial"/>
                <a:cs typeface="Arial"/>
              </a:rPr>
              <a:t>ed</a:t>
            </a:r>
            <a:r>
              <a:rPr sz="2800" spc="-10" dirty="0">
                <a:latin typeface="Arial"/>
                <a:cs typeface="Arial"/>
              </a:rPr>
              <a:t> </a:t>
            </a:r>
            <a:r>
              <a:rPr sz="2800" spc="-25" dirty="0">
                <a:latin typeface="Arial"/>
                <a:cs typeface="Arial"/>
              </a:rPr>
              <a:t>D</a:t>
            </a:r>
            <a:r>
              <a:rPr sz="2800" spc="-15" dirty="0">
                <a:latin typeface="Arial"/>
                <a:cs typeface="Arial"/>
              </a:rPr>
              <a:t>e</a:t>
            </a:r>
            <a:r>
              <a:rPr sz="2800" spc="-10" dirty="0">
                <a:latin typeface="Arial"/>
                <a:cs typeface="Arial"/>
              </a:rPr>
              <a:t>signer</a:t>
            </a:r>
            <a:r>
              <a:rPr sz="2800" spc="10" dirty="0">
                <a:latin typeface="Arial"/>
                <a:cs typeface="Arial"/>
              </a:rPr>
              <a:t> </a:t>
            </a:r>
            <a:r>
              <a:rPr sz="2800" spc="-10" dirty="0">
                <a:latin typeface="Arial"/>
                <a:cs typeface="Arial"/>
              </a:rPr>
              <a:t>le</a:t>
            </a:r>
            <a:r>
              <a:rPr sz="2800" spc="-25" dirty="0">
                <a:latin typeface="Arial"/>
                <a:cs typeface="Arial"/>
              </a:rPr>
              <a:t>v</a:t>
            </a:r>
            <a:r>
              <a:rPr sz="2800" spc="-10" dirty="0">
                <a:latin typeface="Arial"/>
                <a:cs typeface="Arial"/>
              </a:rPr>
              <a:t>el</a:t>
            </a:r>
            <a:r>
              <a:rPr sz="2800" spc="5" dirty="0">
                <a:latin typeface="Arial"/>
                <a:cs typeface="Arial"/>
              </a:rPr>
              <a:t> </a:t>
            </a:r>
            <a:r>
              <a:rPr sz="2800" spc="-10" dirty="0">
                <a:latin typeface="Arial"/>
                <a:cs typeface="Arial"/>
              </a:rPr>
              <a:t>of</a:t>
            </a:r>
            <a:r>
              <a:rPr sz="2800" dirty="0">
                <a:latin typeface="Arial"/>
                <a:cs typeface="Arial"/>
              </a:rPr>
              <a:t> </a:t>
            </a:r>
            <a:r>
              <a:rPr sz="2800" spc="-15" dirty="0" smtClean="0">
                <a:latin typeface="Arial"/>
                <a:cs typeface="Arial"/>
              </a:rPr>
              <a:t>e</a:t>
            </a:r>
            <a:r>
              <a:rPr sz="2800" spc="-50" dirty="0" smtClean="0">
                <a:latin typeface="Arial"/>
                <a:cs typeface="Arial"/>
              </a:rPr>
              <a:t>f</a:t>
            </a:r>
            <a:r>
              <a:rPr sz="2800" spc="-10" dirty="0" smtClean="0">
                <a:latin typeface="Arial"/>
                <a:cs typeface="Arial"/>
              </a:rPr>
              <a:t>fort</a:t>
            </a:r>
            <a:endParaRPr lang="en-US" sz="2800" spc="-10" dirty="0" smtClean="0">
              <a:latin typeface="Arial"/>
              <a:cs typeface="Arial"/>
            </a:endParaRPr>
          </a:p>
          <a:p>
            <a:pPr marL="469900" marR="5080" indent="-457200">
              <a:lnSpc>
                <a:spcPts val="2110"/>
              </a:lnSpc>
              <a:buClr>
                <a:srgbClr val="002060"/>
              </a:buClr>
              <a:buSzPct val="109090"/>
              <a:buFont typeface="Arial" panose="020B0604020202020204" pitchFamily="34" charset="0"/>
              <a:buChar char="•"/>
              <a:tabLst>
                <a:tab pos="355600" algn="l"/>
              </a:tabLst>
            </a:pPr>
            <a:r>
              <a:rPr lang="en-US" sz="2800" spc="-10" dirty="0">
                <a:latin typeface="Arial"/>
                <a:cs typeface="Arial"/>
              </a:rPr>
              <a:t>I</a:t>
            </a:r>
            <a:r>
              <a:rPr lang="en-US" sz="2800" spc="-25" dirty="0">
                <a:latin typeface="Arial"/>
                <a:cs typeface="Arial"/>
              </a:rPr>
              <a:t>m</a:t>
            </a:r>
            <a:r>
              <a:rPr lang="en-US" sz="2800" spc="-15" dirty="0">
                <a:latin typeface="Arial"/>
                <a:cs typeface="Arial"/>
              </a:rPr>
              <a:t>pro</a:t>
            </a:r>
            <a:r>
              <a:rPr lang="en-US" sz="2800" spc="-25" dirty="0">
                <a:latin typeface="Arial"/>
                <a:cs typeface="Arial"/>
              </a:rPr>
              <a:t>v</a:t>
            </a:r>
            <a:r>
              <a:rPr lang="en-US" sz="2800" spc="-15" dirty="0">
                <a:latin typeface="Arial"/>
                <a:cs typeface="Arial"/>
              </a:rPr>
              <a:t>ed</a:t>
            </a:r>
            <a:r>
              <a:rPr lang="en-US" sz="2800" spc="25" dirty="0">
                <a:latin typeface="Arial"/>
                <a:cs typeface="Arial"/>
              </a:rPr>
              <a:t> </a:t>
            </a:r>
            <a:r>
              <a:rPr lang="en-US" sz="2800" spc="-10" dirty="0">
                <a:latin typeface="Arial"/>
                <a:cs typeface="Arial"/>
              </a:rPr>
              <a:t>internal</a:t>
            </a:r>
            <a:r>
              <a:rPr lang="en-US" sz="2800" spc="5" dirty="0">
                <a:latin typeface="Arial"/>
                <a:cs typeface="Arial"/>
              </a:rPr>
              <a:t> </a:t>
            </a:r>
            <a:r>
              <a:rPr lang="en-US" sz="2800" spc="-15" dirty="0">
                <a:latin typeface="Arial"/>
                <a:cs typeface="Arial"/>
              </a:rPr>
              <a:t>&amp;</a:t>
            </a:r>
            <a:r>
              <a:rPr lang="en-US" sz="2800" dirty="0">
                <a:latin typeface="Arial"/>
                <a:cs typeface="Arial"/>
              </a:rPr>
              <a:t> </a:t>
            </a:r>
            <a:r>
              <a:rPr lang="en-US" sz="2800" spc="-15" dirty="0">
                <a:latin typeface="Arial"/>
                <a:cs typeface="Arial"/>
              </a:rPr>
              <a:t>e</a:t>
            </a:r>
            <a:r>
              <a:rPr lang="en-US" sz="2800" spc="-25" dirty="0">
                <a:latin typeface="Arial"/>
                <a:cs typeface="Arial"/>
              </a:rPr>
              <a:t>x</a:t>
            </a:r>
            <a:r>
              <a:rPr lang="en-US" sz="2800" spc="-10" dirty="0">
                <a:latin typeface="Arial"/>
                <a:cs typeface="Arial"/>
              </a:rPr>
              <a:t>ternal </a:t>
            </a:r>
            <a:r>
              <a:rPr lang="en-US" sz="2800" spc="-10" dirty="0" smtClean="0">
                <a:latin typeface="Arial"/>
                <a:cs typeface="Arial"/>
              </a:rPr>
              <a:t>c</a:t>
            </a:r>
            <a:r>
              <a:rPr lang="en-US" sz="2800" spc="-15" dirty="0" smtClean="0">
                <a:latin typeface="Arial"/>
                <a:cs typeface="Arial"/>
              </a:rPr>
              <a:t>o</a:t>
            </a:r>
            <a:r>
              <a:rPr lang="en-US" sz="2800" spc="-25" dirty="0" smtClean="0">
                <a:latin typeface="Arial"/>
                <a:cs typeface="Arial"/>
              </a:rPr>
              <a:t>mm</a:t>
            </a:r>
            <a:r>
              <a:rPr lang="en-US" sz="2800" spc="-10" dirty="0" smtClean="0">
                <a:latin typeface="Arial"/>
                <a:cs typeface="Arial"/>
              </a:rPr>
              <a:t>unication</a:t>
            </a:r>
          </a:p>
          <a:p>
            <a:pPr marL="469900" indent="-457200">
              <a:lnSpc>
                <a:spcPct val="100000"/>
              </a:lnSpc>
              <a:buClr>
                <a:srgbClr val="002060"/>
              </a:buClr>
              <a:buSzPct val="109259"/>
              <a:buFont typeface="Arial" panose="020B0604020202020204" pitchFamily="34" charset="0"/>
              <a:buChar char="•"/>
              <a:tabLst>
                <a:tab pos="355600" algn="l"/>
              </a:tabLst>
            </a:pPr>
            <a:r>
              <a:rPr lang="en-US" sz="2800" spc="-10" dirty="0">
                <a:latin typeface="Arial"/>
                <a:cs typeface="Arial"/>
              </a:rPr>
              <a:t>R</a:t>
            </a:r>
            <a:r>
              <a:rPr lang="en-US" sz="2800" dirty="0">
                <a:latin typeface="Arial"/>
                <a:cs typeface="Arial"/>
              </a:rPr>
              <a:t>e</a:t>
            </a:r>
            <a:r>
              <a:rPr lang="en-US" sz="2800" spc="-5" dirty="0">
                <a:latin typeface="Arial"/>
                <a:cs typeface="Arial"/>
              </a:rPr>
              <a:t>d</a:t>
            </a:r>
            <a:r>
              <a:rPr lang="en-US" sz="2800" dirty="0">
                <a:latin typeface="Arial"/>
                <a:cs typeface="Arial"/>
              </a:rPr>
              <a:t>u</a:t>
            </a:r>
            <a:r>
              <a:rPr lang="en-US" sz="2800" spc="5" dirty="0">
                <a:latin typeface="Arial"/>
                <a:cs typeface="Arial"/>
              </a:rPr>
              <a:t>c</a:t>
            </a:r>
            <a:r>
              <a:rPr lang="en-US" sz="2800" dirty="0">
                <a:latin typeface="Arial"/>
                <a:cs typeface="Arial"/>
              </a:rPr>
              <a:t>ed</a:t>
            </a:r>
            <a:r>
              <a:rPr lang="en-US" sz="2800" spc="-20" dirty="0">
                <a:latin typeface="Arial"/>
                <a:cs typeface="Arial"/>
              </a:rPr>
              <a:t> </a:t>
            </a:r>
            <a:r>
              <a:rPr lang="en-US" sz="2800" spc="-10" dirty="0">
                <a:latin typeface="Arial"/>
                <a:cs typeface="Arial"/>
              </a:rPr>
              <a:t>C</a:t>
            </a:r>
            <a:r>
              <a:rPr lang="en-US" sz="2800" spc="-5" dirty="0">
                <a:latin typeface="Arial"/>
                <a:cs typeface="Arial"/>
              </a:rPr>
              <a:t>h</a:t>
            </a:r>
            <a:r>
              <a:rPr lang="en-US" sz="2800" dirty="0">
                <a:latin typeface="Arial"/>
                <a:cs typeface="Arial"/>
              </a:rPr>
              <a:t>an</a:t>
            </a:r>
            <a:r>
              <a:rPr lang="en-US" sz="2800" spc="-5" dirty="0">
                <a:latin typeface="Arial"/>
                <a:cs typeface="Arial"/>
              </a:rPr>
              <a:t>g</a:t>
            </a:r>
            <a:r>
              <a:rPr lang="en-US" sz="2800" dirty="0">
                <a:latin typeface="Arial"/>
                <a:cs typeface="Arial"/>
              </a:rPr>
              <a:t>e</a:t>
            </a:r>
            <a:r>
              <a:rPr lang="en-US" sz="2800" spc="15" dirty="0">
                <a:latin typeface="Arial"/>
                <a:cs typeface="Arial"/>
              </a:rPr>
              <a:t> </a:t>
            </a:r>
            <a:r>
              <a:rPr lang="en-US" sz="2800" dirty="0">
                <a:latin typeface="Arial"/>
                <a:cs typeface="Arial"/>
              </a:rPr>
              <a:t>Or</a:t>
            </a:r>
            <a:r>
              <a:rPr lang="en-US" sz="2800" spc="-5" dirty="0">
                <a:latin typeface="Arial"/>
                <a:cs typeface="Arial"/>
              </a:rPr>
              <a:t>d</a:t>
            </a:r>
            <a:r>
              <a:rPr lang="en-US" sz="2800" dirty="0">
                <a:latin typeface="Arial"/>
                <a:cs typeface="Arial"/>
              </a:rPr>
              <a:t>ers</a:t>
            </a:r>
          </a:p>
          <a:p>
            <a:pPr marL="469900" indent="-457200">
              <a:lnSpc>
                <a:spcPts val="3235"/>
              </a:lnSpc>
              <a:buClr>
                <a:srgbClr val="002060"/>
              </a:buClr>
              <a:buSzPct val="109259"/>
              <a:buFont typeface="Arial" panose="020B0604020202020204" pitchFamily="34" charset="0"/>
              <a:buChar char="•"/>
              <a:tabLst>
                <a:tab pos="355600" algn="l"/>
              </a:tabLst>
            </a:pPr>
            <a:r>
              <a:rPr lang="en-US" sz="2800" spc="-10" dirty="0">
                <a:latin typeface="Arial"/>
                <a:cs typeface="Arial"/>
              </a:rPr>
              <a:t>C</a:t>
            </a:r>
            <a:r>
              <a:rPr lang="en-US" sz="2800" dirty="0">
                <a:latin typeface="Arial"/>
                <a:cs typeface="Arial"/>
              </a:rPr>
              <a:t>o</a:t>
            </a:r>
            <a:r>
              <a:rPr lang="en-US" sz="2800" spc="5" dirty="0">
                <a:latin typeface="Arial"/>
                <a:cs typeface="Arial"/>
              </a:rPr>
              <a:t>s</a:t>
            </a:r>
            <a:r>
              <a:rPr lang="en-US" sz="2800" dirty="0">
                <a:latin typeface="Arial"/>
                <a:cs typeface="Arial"/>
              </a:rPr>
              <a:t>t</a:t>
            </a:r>
            <a:r>
              <a:rPr lang="en-US" sz="2800" spc="-15" dirty="0">
                <a:latin typeface="Arial"/>
                <a:cs typeface="Arial"/>
              </a:rPr>
              <a:t> </a:t>
            </a:r>
            <a:r>
              <a:rPr lang="en-US" sz="2800" spc="-10" dirty="0">
                <a:latin typeface="Arial"/>
                <a:cs typeface="Arial"/>
              </a:rPr>
              <a:t>C</a:t>
            </a:r>
            <a:r>
              <a:rPr lang="en-US" sz="2800" dirty="0">
                <a:latin typeface="Arial"/>
                <a:cs typeface="Arial"/>
              </a:rPr>
              <a:t>er</a:t>
            </a:r>
            <a:r>
              <a:rPr lang="en-US" sz="2800" spc="5" dirty="0">
                <a:latin typeface="Arial"/>
                <a:cs typeface="Arial"/>
              </a:rPr>
              <a:t>t</a:t>
            </a:r>
            <a:r>
              <a:rPr lang="en-US" sz="2800" dirty="0">
                <a:latin typeface="Arial"/>
                <a:cs typeface="Arial"/>
              </a:rPr>
              <a:t>ain</a:t>
            </a:r>
            <a:r>
              <a:rPr lang="en-US" sz="2800" spc="5" dirty="0">
                <a:latin typeface="Arial"/>
                <a:cs typeface="Arial"/>
              </a:rPr>
              <a:t>t</a:t>
            </a:r>
            <a:r>
              <a:rPr lang="en-US" sz="2800" dirty="0">
                <a:latin typeface="Arial"/>
                <a:cs typeface="Arial"/>
              </a:rPr>
              <a:t>y</a:t>
            </a:r>
          </a:p>
          <a:p>
            <a:pPr marL="469900" indent="-457200">
              <a:lnSpc>
                <a:spcPts val="3235"/>
              </a:lnSpc>
              <a:buClr>
                <a:srgbClr val="002060"/>
              </a:buClr>
              <a:buSzPct val="109259"/>
              <a:buFont typeface="Arial" panose="020B0604020202020204" pitchFamily="34" charset="0"/>
              <a:buChar char="•"/>
              <a:tabLst>
                <a:tab pos="355600" algn="l"/>
              </a:tabLst>
            </a:pPr>
            <a:r>
              <a:rPr lang="en-US" sz="2800" spc="-10" dirty="0">
                <a:latin typeface="Arial"/>
                <a:cs typeface="Arial"/>
              </a:rPr>
              <a:t>C</a:t>
            </a:r>
            <a:r>
              <a:rPr lang="en-US" sz="2800" dirty="0">
                <a:latin typeface="Arial"/>
                <a:cs typeface="Arial"/>
              </a:rPr>
              <a:t>o</a:t>
            </a:r>
            <a:r>
              <a:rPr lang="en-US" sz="2800" spc="-5" dirty="0">
                <a:latin typeface="Arial"/>
                <a:cs typeface="Arial"/>
              </a:rPr>
              <a:t>n</a:t>
            </a:r>
            <a:r>
              <a:rPr lang="en-US" sz="2800" spc="5" dirty="0">
                <a:latin typeface="Arial"/>
                <a:cs typeface="Arial"/>
              </a:rPr>
              <a:t>st</a:t>
            </a:r>
            <a:r>
              <a:rPr lang="en-US" sz="2800" dirty="0">
                <a:latin typeface="Arial"/>
                <a:cs typeface="Arial"/>
              </a:rPr>
              <a:t>ru</a:t>
            </a:r>
            <a:r>
              <a:rPr lang="en-US" sz="2800" spc="5" dirty="0">
                <a:latin typeface="Arial"/>
                <a:cs typeface="Arial"/>
              </a:rPr>
              <a:t>ct</a:t>
            </a:r>
            <a:r>
              <a:rPr lang="en-US" sz="2800" dirty="0">
                <a:latin typeface="Arial"/>
                <a:cs typeface="Arial"/>
              </a:rPr>
              <a:t>ion</a:t>
            </a:r>
            <a:r>
              <a:rPr lang="en-US" sz="2800" spc="-30" dirty="0">
                <a:latin typeface="Arial"/>
                <a:cs typeface="Arial"/>
              </a:rPr>
              <a:t> </a:t>
            </a:r>
            <a:r>
              <a:rPr lang="en-US" sz="2800" dirty="0">
                <a:latin typeface="Arial"/>
                <a:cs typeface="Arial"/>
              </a:rPr>
              <a:t>S</a:t>
            </a:r>
            <a:r>
              <a:rPr lang="en-US" sz="2800" spc="5" dirty="0">
                <a:latin typeface="Arial"/>
                <a:cs typeface="Arial"/>
              </a:rPr>
              <a:t>t</a:t>
            </a:r>
            <a:r>
              <a:rPr lang="en-US" sz="2800" dirty="0">
                <a:latin typeface="Arial"/>
                <a:cs typeface="Arial"/>
              </a:rPr>
              <a:t>a</a:t>
            </a:r>
            <a:r>
              <a:rPr lang="en-US" sz="2800" spc="-5" dirty="0">
                <a:latin typeface="Arial"/>
                <a:cs typeface="Arial"/>
              </a:rPr>
              <a:t>g</a:t>
            </a:r>
            <a:r>
              <a:rPr lang="en-US" sz="2800" dirty="0">
                <a:latin typeface="Arial"/>
                <a:cs typeface="Arial"/>
              </a:rPr>
              <a:t>i</a:t>
            </a:r>
            <a:r>
              <a:rPr lang="en-US" sz="2800" spc="-5" dirty="0">
                <a:latin typeface="Arial"/>
                <a:cs typeface="Arial"/>
              </a:rPr>
              <a:t>ng</a:t>
            </a:r>
            <a:endParaRPr lang="en-US" sz="2800" dirty="0">
              <a:latin typeface="Arial"/>
              <a:cs typeface="Arial"/>
            </a:endParaRPr>
          </a:p>
          <a:p>
            <a:pPr marL="457200" indent="-457200">
              <a:lnSpc>
                <a:spcPct val="100000"/>
              </a:lnSpc>
              <a:buClr>
                <a:srgbClr val="002060"/>
              </a:buClr>
              <a:buSzPct val="109375"/>
              <a:buFont typeface="Arial" panose="020B0604020202020204" pitchFamily="34" charset="0"/>
              <a:buChar char="•"/>
              <a:tabLst>
                <a:tab pos="355600" algn="l"/>
              </a:tabLst>
            </a:pPr>
            <a:r>
              <a:rPr lang="en-US" sz="2800" dirty="0">
                <a:latin typeface="Arial"/>
                <a:cs typeface="Arial"/>
              </a:rPr>
              <a:t>K</a:t>
            </a:r>
            <a:r>
              <a:rPr lang="en-US" sz="2800" spc="-10" dirty="0">
                <a:latin typeface="Arial"/>
                <a:cs typeface="Arial"/>
              </a:rPr>
              <a:t>no</a:t>
            </a:r>
            <a:r>
              <a:rPr lang="en-US" sz="2800" dirty="0">
                <a:latin typeface="Arial"/>
                <a:cs typeface="Arial"/>
              </a:rPr>
              <a:t>w</a:t>
            </a:r>
            <a:r>
              <a:rPr lang="en-US" sz="2800" spc="-5" dirty="0">
                <a:latin typeface="Arial"/>
                <a:cs typeface="Arial"/>
              </a:rPr>
              <a:t>l</a:t>
            </a:r>
            <a:r>
              <a:rPr lang="en-US" sz="2800" spc="-10" dirty="0">
                <a:latin typeface="Arial"/>
                <a:cs typeface="Arial"/>
              </a:rPr>
              <a:t>edg</a:t>
            </a:r>
            <a:r>
              <a:rPr lang="en-US" sz="2800" dirty="0">
                <a:latin typeface="Arial"/>
                <a:cs typeface="Arial"/>
              </a:rPr>
              <a:t>e</a:t>
            </a:r>
            <a:r>
              <a:rPr lang="en-US" sz="2800" spc="-25" dirty="0">
                <a:latin typeface="Arial"/>
                <a:cs typeface="Arial"/>
              </a:rPr>
              <a:t> </a:t>
            </a:r>
            <a:r>
              <a:rPr lang="en-US" sz="2800" spc="-5" dirty="0">
                <a:latin typeface="Arial"/>
                <a:cs typeface="Arial"/>
              </a:rPr>
              <a:t>t</a:t>
            </a:r>
            <a:r>
              <a:rPr lang="en-US" sz="2800" dirty="0">
                <a:latin typeface="Arial"/>
                <a:cs typeface="Arial"/>
              </a:rPr>
              <a:t>r</a:t>
            </a:r>
            <a:r>
              <a:rPr lang="en-US" sz="2800" spc="-10" dirty="0">
                <a:latin typeface="Arial"/>
                <a:cs typeface="Arial"/>
              </a:rPr>
              <a:t>an</a:t>
            </a:r>
            <a:r>
              <a:rPr lang="en-US" sz="2800" spc="5" dirty="0">
                <a:latin typeface="Arial"/>
                <a:cs typeface="Arial"/>
              </a:rPr>
              <a:t>s</a:t>
            </a:r>
            <a:r>
              <a:rPr lang="en-US" sz="2800" spc="-5" dirty="0">
                <a:latin typeface="Arial"/>
                <a:cs typeface="Arial"/>
              </a:rPr>
              <a:t>f</a:t>
            </a:r>
            <a:r>
              <a:rPr lang="en-US" sz="2800" spc="-10" dirty="0">
                <a:latin typeface="Arial"/>
                <a:cs typeface="Arial"/>
              </a:rPr>
              <a:t>er</a:t>
            </a:r>
            <a:endParaRPr lang="en-US" sz="2800" dirty="0">
              <a:latin typeface="Arial"/>
              <a:cs typeface="Arial"/>
            </a:endParaRPr>
          </a:p>
          <a:p>
            <a:pPr marL="457200" marR="456565" indent="-457200">
              <a:lnSpc>
                <a:spcPct val="100000"/>
              </a:lnSpc>
              <a:buClr>
                <a:srgbClr val="002060"/>
              </a:buClr>
              <a:buSzPct val="109375"/>
              <a:buFont typeface="Arial" panose="020B0604020202020204" pitchFamily="34" charset="0"/>
              <a:buChar char="•"/>
              <a:tabLst>
                <a:tab pos="355600" algn="l"/>
              </a:tabLst>
            </a:pPr>
            <a:r>
              <a:rPr lang="en-US" sz="2800" dirty="0">
                <a:latin typeface="Arial"/>
                <a:cs typeface="Arial"/>
              </a:rPr>
              <a:t>Cr</a:t>
            </a:r>
            <a:r>
              <a:rPr lang="en-US" sz="2800" spc="-10" dirty="0">
                <a:latin typeface="Arial"/>
                <a:cs typeface="Arial"/>
              </a:rPr>
              <a:t>ed</a:t>
            </a:r>
            <a:r>
              <a:rPr lang="en-US" sz="2800" spc="-5" dirty="0">
                <a:latin typeface="Arial"/>
                <a:cs typeface="Arial"/>
              </a:rPr>
              <a:t>i</a:t>
            </a:r>
            <a:r>
              <a:rPr lang="en-US" sz="2800" spc="-10" dirty="0">
                <a:latin typeface="Arial"/>
                <a:cs typeface="Arial"/>
              </a:rPr>
              <a:t>b</a:t>
            </a:r>
            <a:r>
              <a:rPr lang="en-US" sz="2800" spc="-5" dirty="0">
                <a:latin typeface="Arial"/>
                <a:cs typeface="Arial"/>
              </a:rPr>
              <a:t>ilit</a:t>
            </a:r>
            <a:r>
              <a:rPr lang="en-US" sz="2800" dirty="0">
                <a:latin typeface="Arial"/>
                <a:cs typeface="Arial"/>
              </a:rPr>
              <a:t>y</a:t>
            </a:r>
            <a:r>
              <a:rPr lang="en-US" sz="2800" spc="-10" dirty="0">
                <a:latin typeface="Arial"/>
                <a:cs typeface="Arial"/>
              </a:rPr>
              <a:t> an</a:t>
            </a:r>
            <a:r>
              <a:rPr lang="en-US" sz="2800" dirty="0">
                <a:latin typeface="Arial"/>
                <a:cs typeface="Arial"/>
              </a:rPr>
              <a:t>d</a:t>
            </a:r>
            <a:r>
              <a:rPr lang="en-US" sz="2800" spc="-25" dirty="0">
                <a:latin typeface="Arial"/>
                <a:cs typeface="Arial"/>
              </a:rPr>
              <a:t> </a:t>
            </a:r>
            <a:r>
              <a:rPr lang="en-US" sz="2800" dirty="0">
                <a:latin typeface="Arial"/>
                <a:cs typeface="Arial"/>
              </a:rPr>
              <a:t>r</a:t>
            </a:r>
            <a:r>
              <a:rPr lang="en-US" sz="2800" spc="-10" dirty="0">
                <a:latin typeface="Arial"/>
                <a:cs typeface="Arial"/>
              </a:rPr>
              <a:t>e</a:t>
            </a:r>
            <a:r>
              <a:rPr lang="en-US" sz="2800" spc="-5" dirty="0">
                <a:latin typeface="Arial"/>
                <a:cs typeface="Arial"/>
              </a:rPr>
              <a:t>l</a:t>
            </a:r>
            <a:r>
              <a:rPr lang="en-US" sz="2800" spc="-10" dirty="0">
                <a:latin typeface="Arial"/>
                <a:cs typeface="Arial"/>
              </a:rPr>
              <a:t>a</a:t>
            </a:r>
            <a:r>
              <a:rPr lang="en-US" sz="2800" spc="-5" dirty="0">
                <a:latin typeface="Arial"/>
                <a:cs typeface="Arial"/>
              </a:rPr>
              <a:t>ti</a:t>
            </a:r>
            <a:r>
              <a:rPr lang="en-US" sz="2800" spc="-10" dirty="0">
                <a:latin typeface="Arial"/>
                <a:cs typeface="Arial"/>
              </a:rPr>
              <a:t>on</a:t>
            </a:r>
            <a:r>
              <a:rPr lang="en-US" sz="2800" spc="5" dirty="0">
                <a:latin typeface="Arial"/>
                <a:cs typeface="Arial"/>
              </a:rPr>
              <a:t>s</a:t>
            </a:r>
            <a:r>
              <a:rPr lang="en-US" sz="2800" spc="-10" dirty="0">
                <a:latin typeface="Arial"/>
                <a:cs typeface="Arial"/>
              </a:rPr>
              <a:t>h</a:t>
            </a:r>
            <a:r>
              <a:rPr lang="en-US" sz="2800" spc="-5" dirty="0">
                <a:latin typeface="Arial"/>
                <a:cs typeface="Arial"/>
              </a:rPr>
              <a:t>i</a:t>
            </a:r>
            <a:r>
              <a:rPr lang="en-US" sz="2800" dirty="0">
                <a:latin typeface="Arial"/>
                <a:cs typeface="Arial"/>
              </a:rPr>
              <a:t>p</a:t>
            </a:r>
            <a:r>
              <a:rPr lang="en-US" sz="2800" spc="-10" dirty="0">
                <a:latin typeface="Arial"/>
                <a:cs typeface="Arial"/>
              </a:rPr>
              <a:t> </a:t>
            </a:r>
            <a:r>
              <a:rPr lang="en-US" sz="2800" dirty="0">
                <a:latin typeface="Arial"/>
                <a:cs typeface="Arial"/>
              </a:rPr>
              <a:t>w</a:t>
            </a:r>
            <a:r>
              <a:rPr lang="en-US" sz="2800" spc="-5" dirty="0">
                <a:latin typeface="Arial"/>
                <a:cs typeface="Arial"/>
              </a:rPr>
              <a:t>it</a:t>
            </a:r>
            <a:r>
              <a:rPr lang="en-US" sz="2800" dirty="0">
                <a:latin typeface="Arial"/>
                <a:cs typeface="Arial"/>
              </a:rPr>
              <a:t>h</a:t>
            </a:r>
            <a:r>
              <a:rPr lang="en-US" sz="2800" spc="-10" dirty="0">
                <a:latin typeface="Arial"/>
                <a:cs typeface="Arial"/>
              </a:rPr>
              <a:t> e</a:t>
            </a:r>
            <a:r>
              <a:rPr lang="en-US" sz="2800" spc="5" dirty="0">
                <a:latin typeface="Arial"/>
                <a:cs typeface="Arial"/>
              </a:rPr>
              <a:t>x</a:t>
            </a:r>
            <a:r>
              <a:rPr lang="en-US" sz="2800" spc="-5" dirty="0">
                <a:latin typeface="Arial"/>
                <a:cs typeface="Arial"/>
              </a:rPr>
              <a:t>t</a:t>
            </a:r>
            <a:r>
              <a:rPr lang="en-US" sz="2800" spc="-10" dirty="0">
                <a:latin typeface="Arial"/>
                <a:cs typeface="Arial"/>
              </a:rPr>
              <a:t>e</a:t>
            </a:r>
            <a:r>
              <a:rPr lang="en-US" sz="2800" dirty="0">
                <a:latin typeface="Arial"/>
                <a:cs typeface="Arial"/>
              </a:rPr>
              <a:t>r</a:t>
            </a:r>
            <a:r>
              <a:rPr lang="en-US" sz="2800" spc="-10" dirty="0">
                <a:latin typeface="Arial"/>
                <a:cs typeface="Arial"/>
              </a:rPr>
              <a:t>nal </a:t>
            </a:r>
            <a:r>
              <a:rPr lang="en-US" sz="2800" spc="5" dirty="0">
                <a:latin typeface="Arial"/>
                <a:cs typeface="Arial"/>
              </a:rPr>
              <a:t>s</a:t>
            </a:r>
            <a:r>
              <a:rPr lang="en-US" sz="2800" spc="-5" dirty="0">
                <a:latin typeface="Arial"/>
                <a:cs typeface="Arial"/>
              </a:rPr>
              <a:t>t</a:t>
            </a:r>
            <a:r>
              <a:rPr lang="en-US" sz="2800" spc="-10" dirty="0">
                <a:latin typeface="Arial"/>
                <a:cs typeface="Arial"/>
              </a:rPr>
              <a:t>a</a:t>
            </a:r>
            <a:r>
              <a:rPr lang="en-US" sz="2800" spc="5" dirty="0">
                <a:latin typeface="Arial"/>
                <a:cs typeface="Arial"/>
              </a:rPr>
              <a:t>k</a:t>
            </a:r>
            <a:r>
              <a:rPr lang="en-US" sz="2800" spc="-10" dirty="0">
                <a:latin typeface="Arial"/>
                <a:cs typeface="Arial"/>
              </a:rPr>
              <a:t>eho</a:t>
            </a:r>
            <a:r>
              <a:rPr lang="en-US" sz="2800" spc="-5" dirty="0">
                <a:latin typeface="Arial"/>
                <a:cs typeface="Arial"/>
              </a:rPr>
              <a:t>l</a:t>
            </a:r>
            <a:r>
              <a:rPr lang="en-US" sz="2800" spc="-10" dirty="0">
                <a:latin typeface="Arial"/>
                <a:cs typeface="Arial"/>
              </a:rPr>
              <a:t>de</a:t>
            </a:r>
            <a:r>
              <a:rPr lang="en-US" sz="2800" dirty="0">
                <a:latin typeface="Arial"/>
                <a:cs typeface="Arial"/>
              </a:rPr>
              <a:t>rs</a:t>
            </a:r>
          </a:p>
          <a:p>
            <a:pPr marL="457200" indent="-457200">
              <a:lnSpc>
                <a:spcPct val="100000"/>
              </a:lnSpc>
              <a:buClr>
                <a:srgbClr val="002060"/>
              </a:buClr>
              <a:buSzPct val="109375"/>
              <a:buFont typeface="Arial" panose="020B0604020202020204" pitchFamily="34" charset="0"/>
              <a:buChar char="•"/>
              <a:tabLst>
                <a:tab pos="355600" algn="l"/>
              </a:tabLst>
            </a:pPr>
            <a:r>
              <a:rPr lang="en-US" sz="2800" spc="-5" dirty="0">
                <a:latin typeface="Arial"/>
                <a:cs typeface="Arial"/>
              </a:rPr>
              <a:t>Fl</a:t>
            </a:r>
            <a:r>
              <a:rPr lang="en-US" sz="2800" spc="-10" dirty="0">
                <a:latin typeface="Arial"/>
                <a:cs typeface="Arial"/>
              </a:rPr>
              <a:t>e</a:t>
            </a:r>
            <a:r>
              <a:rPr lang="en-US" sz="2800" spc="5" dirty="0">
                <a:latin typeface="Arial"/>
                <a:cs typeface="Arial"/>
              </a:rPr>
              <a:t>x</a:t>
            </a:r>
            <a:r>
              <a:rPr lang="en-US" sz="2800" spc="-5" dirty="0">
                <a:latin typeface="Arial"/>
                <a:cs typeface="Arial"/>
              </a:rPr>
              <a:t>i</a:t>
            </a:r>
            <a:r>
              <a:rPr lang="en-US" sz="2800" spc="-10" dirty="0">
                <a:latin typeface="Arial"/>
                <a:cs typeface="Arial"/>
              </a:rPr>
              <a:t>b</a:t>
            </a:r>
            <a:r>
              <a:rPr lang="en-US" sz="2800" spc="-5" dirty="0">
                <a:latin typeface="Arial"/>
                <a:cs typeface="Arial"/>
              </a:rPr>
              <a:t>ilit</a:t>
            </a:r>
            <a:r>
              <a:rPr lang="en-US" sz="2800" dirty="0">
                <a:latin typeface="Arial"/>
                <a:cs typeface="Arial"/>
              </a:rPr>
              <a:t>y</a:t>
            </a:r>
            <a:r>
              <a:rPr lang="en-US" sz="2800" spc="-10" dirty="0">
                <a:latin typeface="Arial"/>
                <a:cs typeface="Arial"/>
              </a:rPr>
              <a:t> </a:t>
            </a:r>
            <a:r>
              <a:rPr lang="en-US" sz="2800" spc="-5" dirty="0">
                <a:latin typeface="Arial"/>
                <a:cs typeface="Arial"/>
              </a:rPr>
              <a:t>f</a:t>
            </a:r>
            <a:r>
              <a:rPr lang="en-US" sz="2800" spc="-10" dirty="0">
                <a:latin typeface="Arial"/>
                <a:cs typeface="Arial"/>
              </a:rPr>
              <a:t>o</a:t>
            </a:r>
            <a:r>
              <a:rPr lang="en-US" sz="2800" dirty="0">
                <a:latin typeface="Arial"/>
                <a:cs typeface="Arial"/>
              </a:rPr>
              <a:t>r</a:t>
            </a:r>
            <a:r>
              <a:rPr lang="en-US" sz="2800" spc="-15" dirty="0">
                <a:latin typeface="Arial"/>
                <a:cs typeface="Arial"/>
              </a:rPr>
              <a:t> </a:t>
            </a:r>
            <a:r>
              <a:rPr lang="en-US" sz="2800" spc="-5" dirty="0">
                <a:latin typeface="Arial"/>
                <a:cs typeface="Arial"/>
              </a:rPr>
              <a:t>f</a:t>
            </a:r>
            <a:r>
              <a:rPr lang="en-US" sz="2800" spc="-10" dirty="0">
                <a:latin typeface="Arial"/>
                <a:cs typeface="Arial"/>
              </a:rPr>
              <a:t>u</a:t>
            </a:r>
            <a:r>
              <a:rPr lang="en-US" sz="2800" spc="-5" dirty="0">
                <a:latin typeface="Arial"/>
                <a:cs typeface="Arial"/>
              </a:rPr>
              <a:t>t</a:t>
            </a:r>
            <a:r>
              <a:rPr lang="en-US" sz="2800" spc="-10" dirty="0">
                <a:latin typeface="Arial"/>
                <a:cs typeface="Arial"/>
              </a:rPr>
              <a:t>u</a:t>
            </a:r>
            <a:r>
              <a:rPr lang="en-US" sz="2800" dirty="0">
                <a:latin typeface="Arial"/>
                <a:cs typeface="Arial"/>
              </a:rPr>
              <a:t>re</a:t>
            </a:r>
            <a:r>
              <a:rPr lang="en-US" sz="2800" spc="-25" dirty="0">
                <a:latin typeface="Arial"/>
                <a:cs typeface="Arial"/>
              </a:rPr>
              <a:t> </a:t>
            </a:r>
            <a:r>
              <a:rPr lang="en-US" sz="2800" spc="-10" dirty="0">
                <a:latin typeface="Arial"/>
                <a:cs typeface="Arial"/>
              </a:rPr>
              <a:t>p</a:t>
            </a:r>
            <a:r>
              <a:rPr lang="en-US" sz="2800" dirty="0">
                <a:latin typeface="Arial"/>
                <a:cs typeface="Arial"/>
              </a:rPr>
              <a:t>r</a:t>
            </a:r>
            <a:r>
              <a:rPr lang="en-US" sz="2800" spc="-10" dirty="0">
                <a:latin typeface="Arial"/>
                <a:cs typeface="Arial"/>
              </a:rPr>
              <a:t>o</a:t>
            </a:r>
            <a:r>
              <a:rPr lang="en-US" sz="2800" spc="-5" dirty="0">
                <a:latin typeface="Arial"/>
                <a:cs typeface="Arial"/>
              </a:rPr>
              <a:t>j</a:t>
            </a:r>
            <a:r>
              <a:rPr lang="en-US" sz="2800" spc="-10" dirty="0">
                <a:latin typeface="Arial"/>
                <a:cs typeface="Arial"/>
              </a:rPr>
              <a:t>e</a:t>
            </a:r>
            <a:r>
              <a:rPr lang="en-US" sz="2800" spc="5" dirty="0">
                <a:latin typeface="Arial"/>
                <a:cs typeface="Arial"/>
              </a:rPr>
              <a:t>c</a:t>
            </a:r>
            <a:r>
              <a:rPr lang="en-US" sz="2800" spc="-5" dirty="0">
                <a:latin typeface="Arial"/>
                <a:cs typeface="Arial"/>
              </a:rPr>
              <a:t>ts</a:t>
            </a:r>
            <a:endParaRPr lang="en-US" sz="2800" dirty="0">
              <a:latin typeface="Arial"/>
              <a:cs typeface="Arial"/>
            </a:endParaRPr>
          </a:p>
          <a:p>
            <a:pPr marL="457200" indent="-457200">
              <a:lnSpc>
                <a:spcPct val="100000"/>
              </a:lnSpc>
              <a:buClr>
                <a:srgbClr val="002060"/>
              </a:buClr>
              <a:buSzPct val="109375"/>
              <a:buFont typeface="Arial" panose="020B0604020202020204" pitchFamily="34" charset="0"/>
              <a:buChar char="•"/>
              <a:tabLst>
                <a:tab pos="355600" algn="l"/>
              </a:tabLst>
            </a:pPr>
            <a:r>
              <a:rPr lang="en-US" sz="2800" dirty="0">
                <a:latin typeface="Arial"/>
                <a:cs typeface="Arial"/>
              </a:rPr>
              <a:t>Cr</a:t>
            </a:r>
            <a:r>
              <a:rPr lang="en-US" sz="2800" spc="-10" dirty="0">
                <a:latin typeface="Arial"/>
                <a:cs typeface="Arial"/>
              </a:rPr>
              <a:t>ed</a:t>
            </a:r>
            <a:r>
              <a:rPr lang="en-US" sz="2800" spc="-5" dirty="0">
                <a:latin typeface="Arial"/>
                <a:cs typeface="Arial"/>
              </a:rPr>
              <a:t>i</a:t>
            </a:r>
            <a:r>
              <a:rPr lang="en-US" sz="2800" spc="-10" dirty="0">
                <a:latin typeface="Arial"/>
                <a:cs typeface="Arial"/>
              </a:rPr>
              <a:t>b</a:t>
            </a:r>
            <a:r>
              <a:rPr lang="en-US" sz="2800" spc="-5" dirty="0">
                <a:latin typeface="Arial"/>
                <a:cs typeface="Arial"/>
              </a:rPr>
              <a:t>ilit</a:t>
            </a:r>
            <a:r>
              <a:rPr lang="en-US" sz="2800" dirty="0">
                <a:latin typeface="Arial"/>
                <a:cs typeface="Arial"/>
              </a:rPr>
              <a:t>y</a:t>
            </a:r>
            <a:r>
              <a:rPr lang="en-US" sz="2800" spc="-10" dirty="0">
                <a:latin typeface="Arial"/>
                <a:cs typeface="Arial"/>
              </a:rPr>
              <a:t> an</a:t>
            </a:r>
            <a:r>
              <a:rPr lang="en-US" sz="2800" dirty="0">
                <a:latin typeface="Arial"/>
                <a:cs typeface="Arial"/>
              </a:rPr>
              <a:t>d</a:t>
            </a:r>
            <a:r>
              <a:rPr lang="en-US" sz="2800" spc="-25" dirty="0">
                <a:latin typeface="Arial"/>
                <a:cs typeface="Arial"/>
              </a:rPr>
              <a:t> </a:t>
            </a:r>
            <a:r>
              <a:rPr lang="en-US" sz="2800" dirty="0">
                <a:latin typeface="Arial"/>
                <a:cs typeface="Arial"/>
              </a:rPr>
              <a:t>r</a:t>
            </a:r>
            <a:r>
              <a:rPr lang="en-US" sz="2800" spc="-10" dirty="0">
                <a:latin typeface="Arial"/>
                <a:cs typeface="Arial"/>
              </a:rPr>
              <a:t>e</a:t>
            </a:r>
            <a:r>
              <a:rPr lang="en-US" sz="2800" spc="-5" dirty="0">
                <a:latin typeface="Arial"/>
                <a:cs typeface="Arial"/>
              </a:rPr>
              <a:t>l</a:t>
            </a:r>
            <a:r>
              <a:rPr lang="en-US" sz="2800" spc="-10" dirty="0">
                <a:latin typeface="Arial"/>
                <a:cs typeface="Arial"/>
              </a:rPr>
              <a:t>a</a:t>
            </a:r>
            <a:r>
              <a:rPr lang="en-US" sz="2800" spc="-5" dirty="0">
                <a:latin typeface="Arial"/>
                <a:cs typeface="Arial"/>
              </a:rPr>
              <a:t>ti</a:t>
            </a:r>
            <a:r>
              <a:rPr lang="en-US" sz="2800" spc="-10" dirty="0">
                <a:latin typeface="Arial"/>
                <a:cs typeface="Arial"/>
              </a:rPr>
              <a:t>on</a:t>
            </a:r>
            <a:r>
              <a:rPr lang="en-US" sz="2800" spc="5" dirty="0">
                <a:latin typeface="Arial"/>
                <a:cs typeface="Arial"/>
              </a:rPr>
              <a:t>s</a:t>
            </a:r>
            <a:r>
              <a:rPr lang="en-US" sz="2800" spc="-10" dirty="0">
                <a:latin typeface="Arial"/>
                <a:cs typeface="Arial"/>
              </a:rPr>
              <a:t>h</a:t>
            </a:r>
            <a:r>
              <a:rPr lang="en-US" sz="2800" spc="-5" dirty="0">
                <a:latin typeface="Arial"/>
                <a:cs typeface="Arial"/>
              </a:rPr>
              <a:t>i</a:t>
            </a:r>
            <a:r>
              <a:rPr lang="en-US" sz="2800" dirty="0">
                <a:latin typeface="Arial"/>
                <a:cs typeface="Arial"/>
              </a:rPr>
              <a:t>p</a:t>
            </a:r>
            <a:r>
              <a:rPr lang="en-US" sz="2800" spc="-10" dirty="0">
                <a:latin typeface="Arial"/>
                <a:cs typeface="Arial"/>
              </a:rPr>
              <a:t> </a:t>
            </a:r>
            <a:r>
              <a:rPr lang="en-US" sz="2800" dirty="0">
                <a:latin typeface="Arial"/>
                <a:cs typeface="Arial"/>
              </a:rPr>
              <a:t>w</a:t>
            </a:r>
            <a:r>
              <a:rPr lang="en-US" sz="2800" spc="-5" dirty="0">
                <a:latin typeface="Arial"/>
                <a:cs typeface="Arial"/>
              </a:rPr>
              <a:t>it</a:t>
            </a:r>
            <a:r>
              <a:rPr lang="en-US" sz="2800" dirty="0">
                <a:latin typeface="Arial"/>
                <a:cs typeface="Arial"/>
              </a:rPr>
              <a:t>h</a:t>
            </a:r>
            <a:r>
              <a:rPr lang="en-US" sz="2800" spc="-10" dirty="0">
                <a:latin typeface="Arial"/>
                <a:cs typeface="Arial"/>
              </a:rPr>
              <a:t> </a:t>
            </a:r>
            <a:r>
              <a:rPr lang="en-US" sz="2800" dirty="0">
                <a:latin typeface="Arial"/>
                <a:cs typeface="Arial"/>
              </a:rPr>
              <a:t>C</a:t>
            </a:r>
            <a:r>
              <a:rPr lang="en-US" sz="2800" spc="-10" dirty="0">
                <a:latin typeface="Arial"/>
                <a:cs typeface="Arial"/>
              </a:rPr>
              <a:t>on</a:t>
            </a:r>
            <a:r>
              <a:rPr lang="en-US" sz="2800" spc="-5" dirty="0">
                <a:latin typeface="Arial"/>
                <a:cs typeface="Arial"/>
              </a:rPr>
              <a:t>t</a:t>
            </a:r>
            <a:r>
              <a:rPr lang="en-US" sz="2800" dirty="0">
                <a:latin typeface="Arial"/>
                <a:cs typeface="Arial"/>
              </a:rPr>
              <a:t>r</a:t>
            </a:r>
            <a:r>
              <a:rPr lang="en-US" sz="2800" spc="-10" dirty="0">
                <a:latin typeface="Arial"/>
                <a:cs typeface="Arial"/>
              </a:rPr>
              <a:t>a</a:t>
            </a:r>
            <a:r>
              <a:rPr lang="en-US" sz="2800" spc="5" dirty="0">
                <a:latin typeface="Arial"/>
                <a:cs typeface="Arial"/>
              </a:rPr>
              <a:t>c</a:t>
            </a:r>
            <a:r>
              <a:rPr lang="en-US" sz="2800" spc="-5" dirty="0">
                <a:latin typeface="Arial"/>
                <a:cs typeface="Arial"/>
              </a:rPr>
              <a:t>t</a:t>
            </a:r>
            <a:r>
              <a:rPr lang="en-US" sz="2800" spc="-10" dirty="0">
                <a:latin typeface="Arial"/>
                <a:cs typeface="Arial"/>
              </a:rPr>
              <a:t>or</a:t>
            </a:r>
            <a:endParaRPr lang="en-US" sz="2800" dirty="0">
              <a:latin typeface="Arial"/>
              <a:cs typeface="Arial"/>
            </a:endParaRPr>
          </a:p>
          <a:p>
            <a:pPr marL="457200" marR="5080" indent="-457200">
              <a:lnSpc>
                <a:spcPts val="2110"/>
              </a:lnSpc>
              <a:buClr>
                <a:srgbClr val="002060"/>
              </a:buClr>
              <a:buSzPct val="109090"/>
              <a:buFont typeface="Arial" panose="020B0604020202020204" pitchFamily="34" charset="0"/>
              <a:buChar char="•"/>
              <a:tabLst>
                <a:tab pos="355600" algn="l"/>
              </a:tabLst>
            </a:pPr>
            <a:endParaRPr lang="en-US" sz="2800" spc="-10" dirty="0" smtClean="0">
              <a:latin typeface="Arial"/>
              <a:cs typeface="Arial"/>
            </a:endParaRPr>
          </a:p>
          <a:p>
            <a:pPr marL="469900" marR="5080" indent="-457200">
              <a:lnSpc>
                <a:spcPts val="2110"/>
              </a:lnSpc>
              <a:buClr>
                <a:srgbClr val="002060"/>
              </a:buClr>
              <a:buSzPct val="109090"/>
              <a:buFont typeface="Arial" panose="020B0604020202020204" pitchFamily="34" charset="0"/>
              <a:buChar char="•"/>
              <a:tabLst>
                <a:tab pos="355600" algn="l"/>
              </a:tabLst>
            </a:pPr>
            <a:endParaRPr sz="2800" dirty="0">
              <a:latin typeface="Arial"/>
              <a:cs typeface="Arial"/>
            </a:endParaRPr>
          </a:p>
        </p:txBody>
      </p:sp>
    </p:spTree>
    <p:extLst>
      <p:ext uri="{BB962C8B-B14F-4D97-AF65-F5344CB8AC3E}">
        <p14:creationId xmlns:p14="http://schemas.microsoft.com/office/powerpoint/2010/main" val="38389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44" y="1371600"/>
            <a:ext cx="8516111" cy="492443"/>
          </a:xfrm>
        </p:spPr>
        <p:txBody>
          <a:bodyPr/>
          <a:lstStyle/>
          <a:p>
            <a:pPr algn="ctr"/>
            <a:r>
              <a:rPr lang="en-US" sz="3200" b="0" dirty="0" smtClean="0"/>
              <a:t>CMGC:  Project Selection</a:t>
            </a:r>
            <a:endParaRPr lang="en-US" sz="3200" b="0" dirty="0"/>
          </a:p>
        </p:txBody>
      </p:sp>
      <p:sp>
        <p:nvSpPr>
          <p:cNvPr id="3" name="Text Placeholder 2"/>
          <p:cNvSpPr>
            <a:spLocks noGrp="1"/>
          </p:cNvSpPr>
          <p:nvPr>
            <p:ph type="body" idx="1"/>
          </p:nvPr>
        </p:nvSpPr>
        <p:spPr>
          <a:xfrm>
            <a:off x="152400" y="2133600"/>
            <a:ext cx="8991600" cy="3447098"/>
          </a:xfrm>
        </p:spPr>
        <p:txBody>
          <a:bodyPr/>
          <a:lstStyle/>
          <a:p>
            <a:r>
              <a:rPr lang="en-US" dirty="0"/>
              <a:t>Projects with potential for one or more of the following</a:t>
            </a:r>
            <a:r>
              <a:rPr lang="en-US" dirty="0" smtClean="0"/>
              <a:t>:</a:t>
            </a:r>
          </a:p>
          <a:p>
            <a:endParaRPr lang="en-US" dirty="0"/>
          </a:p>
          <a:p>
            <a:pPr marL="457200" indent="-457200">
              <a:buFont typeface="Arial" panose="020B0604020202020204" pitchFamily="34" charset="0"/>
              <a:buChar char="•"/>
            </a:pPr>
            <a:r>
              <a:rPr lang="en-US" sz="2400" dirty="0"/>
              <a:t>Constructability </a:t>
            </a:r>
            <a:r>
              <a:rPr lang="en-US" sz="2400" dirty="0" smtClean="0"/>
              <a:t>issues</a:t>
            </a:r>
            <a:endParaRPr lang="en-US" sz="2400" dirty="0"/>
          </a:p>
          <a:p>
            <a:pPr marL="457200" indent="-457200">
              <a:buFont typeface="Arial" panose="020B0604020202020204" pitchFamily="34" charset="0"/>
              <a:buChar char="•"/>
            </a:pPr>
            <a:r>
              <a:rPr lang="en-US" sz="2400" dirty="0"/>
              <a:t>Innovations in schedule, cost, risk mitigation, materials &amp; </a:t>
            </a:r>
            <a:r>
              <a:rPr lang="en-US" sz="2400" dirty="0" smtClean="0"/>
              <a:t>technologies</a:t>
            </a:r>
            <a:endParaRPr lang="en-US" sz="2400" dirty="0"/>
          </a:p>
          <a:p>
            <a:pPr marL="457200" indent="-457200">
              <a:buFont typeface="Arial" panose="020B0604020202020204" pitchFamily="34" charset="0"/>
              <a:buChar char="•"/>
            </a:pPr>
            <a:r>
              <a:rPr lang="en-US" sz="2400" dirty="0"/>
              <a:t>Early or accelerated </a:t>
            </a:r>
            <a:r>
              <a:rPr lang="en-US" sz="2400" dirty="0" smtClean="0"/>
              <a:t>construction</a:t>
            </a:r>
            <a:endParaRPr lang="en-US" sz="2400" dirty="0"/>
          </a:p>
          <a:p>
            <a:pPr marL="457200" indent="-457200">
              <a:buFont typeface="Arial" panose="020B0604020202020204" pitchFamily="34" charset="0"/>
              <a:buChar char="•"/>
            </a:pPr>
            <a:r>
              <a:rPr lang="en-US" sz="2400" dirty="0" smtClean="0"/>
              <a:t>Risk </a:t>
            </a:r>
            <a:r>
              <a:rPr lang="en-US" sz="2400" dirty="0"/>
              <a:t>of project changes due to unknowns</a:t>
            </a:r>
          </a:p>
          <a:p>
            <a:pPr marL="457200" indent="-457200">
              <a:buFont typeface="Arial" panose="020B0604020202020204" pitchFamily="34" charset="0"/>
              <a:buChar char="•"/>
            </a:pPr>
            <a:r>
              <a:rPr lang="en-US" sz="2400" dirty="0" smtClean="0"/>
              <a:t>Complicated </a:t>
            </a:r>
            <a:r>
              <a:rPr lang="en-US" sz="2400" dirty="0"/>
              <a:t>or high profile permitting or traffic control </a:t>
            </a:r>
            <a:r>
              <a:rPr lang="en-US" sz="2400" dirty="0" smtClean="0"/>
              <a:t>issues</a:t>
            </a:r>
            <a:endParaRPr lang="en-US" sz="2400" dirty="0"/>
          </a:p>
          <a:p>
            <a:pPr marL="457200" indent="-457200">
              <a:buFont typeface="Arial" panose="020B0604020202020204" pitchFamily="34" charset="0"/>
              <a:buChar char="•"/>
            </a:pPr>
            <a:r>
              <a:rPr lang="en-US" sz="2400" dirty="0"/>
              <a:t>Fixed </a:t>
            </a:r>
            <a:r>
              <a:rPr lang="en-US" sz="2400" dirty="0" smtClean="0"/>
              <a:t>funding</a:t>
            </a:r>
            <a:endParaRPr lang="en-US" sz="2400" dirty="0"/>
          </a:p>
        </p:txBody>
      </p:sp>
    </p:spTree>
    <p:extLst>
      <p:ext uri="{BB962C8B-B14F-4D97-AF65-F5344CB8AC3E}">
        <p14:creationId xmlns:p14="http://schemas.microsoft.com/office/powerpoint/2010/main" val="946156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27350" y="1981200"/>
            <a:ext cx="4051019" cy="861774"/>
          </a:xfrm>
          <a:prstGeom prst="rect">
            <a:avLst/>
          </a:prstGeom>
        </p:spPr>
        <p:txBody>
          <a:bodyPr vert="horz" wrap="square" lIns="0" tIns="0" rIns="0" bIns="0" rtlCol="0">
            <a:spAutoFit/>
          </a:bodyPr>
          <a:lstStyle/>
          <a:p>
            <a:pPr marL="355600" indent="-342900">
              <a:lnSpc>
                <a:spcPct val="100000"/>
              </a:lnSpc>
              <a:buClr>
                <a:srgbClr val="002060"/>
              </a:buClr>
              <a:buSzPct val="109375"/>
              <a:buFont typeface="Arial"/>
              <a:buChar char="•"/>
              <a:tabLst>
                <a:tab pos="355600" algn="l"/>
              </a:tabLst>
            </a:pPr>
            <a:r>
              <a:rPr lang="en-US" sz="2800" dirty="0" smtClean="0">
                <a:latin typeface="Arial"/>
                <a:cs typeface="Arial"/>
              </a:rPr>
              <a:t>Riley Creek Bridge</a:t>
            </a:r>
          </a:p>
          <a:p>
            <a:pPr marL="355600" indent="-342900">
              <a:lnSpc>
                <a:spcPct val="100000"/>
              </a:lnSpc>
              <a:buClr>
                <a:srgbClr val="002060"/>
              </a:buClr>
              <a:buSzPct val="109375"/>
              <a:buFont typeface="Arial"/>
              <a:buChar char="•"/>
              <a:tabLst>
                <a:tab pos="355600" algn="l"/>
              </a:tabLst>
            </a:pPr>
            <a:endParaRPr sz="2800" dirty="0">
              <a:latin typeface="Arial"/>
              <a:cs typeface="Arial"/>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t>2</a:t>
            </a:r>
            <a:r>
              <a:rPr dirty="0"/>
              <a:t>/</a:t>
            </a:r>
            <a:r>
              <a:rPr spc="-5" dirty="0"/>
              <a:t>23</a:t>
            </a:r>
            <a:r>
              <a:rPr dirty="0"/>
              <a:t>/</a:t>
            </a:r>
            <a:r>
              <a:rPr spc="-5" dirty="0"/>
              <a:t>2015</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Al</a:t>
            </a:r>
            <a:r>
              <a:rPr spc="-5" dirty="0"/>
              <a:t>a</a:t>
            </a:r>
            <a:r>
              <a:rPr spc="5" dirty="0"/>
              <a:t>sk</a:t>
            </a:r>
            <a:r>
              <a:rPr dirty="0"/>
              <a:t>a</a:t>
            </a:r>
            <a:r>
              <a:rPr spc="-25" dirty="0"/>
              <a:t> </a:t>
            </a:r>
            <a:r>
              <a:rPr spc="-5" dirty="0"/>
              <a:t>DO</a:t>
            </a:r>
            <a:r>
              <a:rPr dirty="0"/>
              <a:t>T&amp;PF</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13</a:t>
            </a:fld>
            <a:endParaRPr dirty="0"/>
          </a:p>
        </p:txBody>
      </p:sp>
      <p:sp>
        <p:nvSpPr>
          <p:cNvPr id="3" name="object 3"/>
          <p:cNvSpPr txBox="1">
            <a:spLocks noGrp="1"/>
          </p:cNvSpPr>
          <p:nvPr>
            <p:ph type="title"/>
          </p:nvPr>
        </p:nvSpPr>
        <p:spPr>
          <a:xfrm>
            <a:off x="152400" y="1295400"/>
            <a:ext cx="8516111" cy="553998"/>
          </a:xfrm>
          <a:prstGeom prst="rect">
            <a:avLst/>
          </a:prstGeom>
        </p:spPr>
        <p:txBody>
          <a:bodyPr vert="horz" wrap="square" lIns="0" tIns="0" rIns="0" bIns="0" rtlCol="0">
            <a:spAutoFit/>
          </a:bodyPr>
          <a:lstStyle/>
          <a:p>
            <a:pPr marL="559435" algn="ctr">
              <a:lnSpc>
                <a:spcPct val="100000"/>
              </a:lnSpc>
            </a:pPr>
            <a:r>
              <a:rPr lang="en-US" sz="3600" dirty="0" smtClean="0"/>
              <a:t>CMGC Examples </a:t>
            </a:r>
            <a:endParaRPr sz="3600" spc="-5" dirty="0"/>
          </a:p>
        </p:txBody>
      </p:sp>
      <p:pic>
        <p:nvPicPr>
          <p:cNvPr id="1026" name="Picture 2" descr="C:\Users\maluiken\AppData\Local\Microsoft\Windows\Temporary Internet Files\Content.Outlook\QNR3PXV7\RileyCr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77" y="1981200"/>
            <a:ext cx="4387624" cy="24668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luiken\AppData\Local\Microsoft\Windows\Temporary Internet Files\Content.Outlook\QNR3PXV7\WJHSF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350" y="3603859"/>
            <a:ext cx="4716650" cy="2959127"/>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2"/>
          <p:cNvSpPr txBox="1"/>
          <p:nvPr/>
        </p:nvSpPr>
        <p:spPr>
          <a:xfrm>
            <a:off x="200279" y="4800600"/>
            <a:ext cx="4051019" cy="1723549"/>
          </a:xfrm>
          <a:prstGeom prst="rect">
            <a:avLst/>
          </a:prstGeom>
        </p:spPr>
        <p:txBody>
          <a:bodyPr vert="horz" wrap="square" lIns="0" tIns="0" rIns="0" bIns="0" rtlCol="0">
            <a:spAutoFit/>
          </a:bodyPr>
          <a:lstStyle/>
          <a:p>
            <a:pPr marL="355600" indent="-342900">
              <a:lnSpc>
                <a:spcPct val="100000"/>
              </a:lnSpc>
              <a:buClr>
                <a:srgbClr val="002060"/>
              </a:buClr>
              <a:buSzPct val="109375"/>
              <a:buFont typeface="Arial"/>
              <a:buChar char="•"/>
              <a:tabLst>
                <a:tab pos="355600" algn="l"/>
              </a:tabLst>
            </a:pPr>
            <a:r>
              <a:rPr lang="en-US" sz="2800" dirty="0" smtClean="0">
                <a:latin typeface="Arial"/>
                <a:cs typeface="Arial"/>
              </a:rPr>
              <a:t>William Jack Hernandez Sport Fish Hatchery</a:t>
            </a:r>
          </a:p>
          <a:p>
            <a:pPr marL="355600" indent="-342900">
              <a:lnSpc>
                <a:spcPct val="100000"/>
              </a:lnSpc>
              <a:buClr>
                <a:srgbClr val="002060"/>
              </a:buClr>
              <a:buSzPct val="109375"/>
              <a:buFont typeface="Arial"/>
              <a:buChar char="•"/>
              <a:tabLst>
                <a:tab pos="355600" algn="l"/>
              </a:tabLst>
            </a:pPr>
            <a:endParaRPr sz="2800" dirty="0">
              <a:latin typeface="Arial"/>
              <a:cs typeface="Arial"/>
            </a:endParaRPr>
          </a:p>
        </p:txBody>
      </p:sp>
    </p:spTree>
    <p:extLst>
      <p:ext uri="{BB962C8B-B14F-4D97-AF65-F5344CB8AC3E}">
        <p14:creationId xmlns:p14="http://schemas.microsoft.com/office/powerpoint/2010/main" val="4170194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27350" y="1981200"/>
            <a:ext cx="4051019" cy="861774"/>
          </a:xfrm>
          <a:prstGeom prst="rect">
            <a:avLst/>
          </a:prstGeom>
        </p:spPr>
        <p:txBody>
          <a:bodyPr vert="horz" wrap="square" lIns="0" tIns="0" rIns="0" bIns="0" rtlCol="0">
            <a:spAutoFit/>
          </a:bodyPr>
          <a:lstStyle/>
          <a:p>
            <a:pPr marL="355600" indent="-342900">
              <a:lnSpc>
                <a:spcPct val="100000"/>
              </a:lnSpc>
              <a:buClr>
                <a:srgbClr val="002060"/>
              </a:buClr>
              <a:buSzPct val="109375"/>
              <a:buFont typeface="Arial"/>
              <a:buChar char="•"/>
              <a:tabLst>
                <a:tab pos="355600" algn="l"/>
              </a:tabLst>
            </a:pPr>
            <a:r>
              <a:rPr lang="en-US" sz="2800" dirty="0" smtClean="0">
                <a:latin typeface="Arial"/>
                <a:cs typeface="Arial"/>
              </a:rPr>
              <a:t>Crime Lab</a:t>
            </a:r>
          </a:p>
          <a:p>
            <a:pPr marL="355600" indent="-342900">
              <a:lnSpc>
                <a:spcPct val="100000"/>
              </a:lnSpc>
              <a:buClr>
                <a:srgbClr val="002060"/>
              </a:buClr>
              <a:buSzPct val="109375"/>
              <a:buFont typeface="Arial"/>
              <a:buChar char="•"/>
              <a:tabLst>
                <a:tab pos="355600" algn="l"/>
              </a:tabLst>
            </a:pPr>
            <a:endParaRPr sz="2800" dirty="0">
              <a:latin typeface="Arial"/>
              <a:cs typeface="Arial"/>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t>2</a:t>
            </a:r>
            <a:r>
              <a:rPr dirty="0"/>
              <a:t>/</a:t>
            </a:r>
            <a:r>
              <a:rPr spc="-5" dirty="0"/>
              <a:t>23</a:t>
            </a:r>
            <a:r>
              <a:rPr dirty="0"/>
              <a:t>/</a:t>
            </a:r>
            <a:r>
              <a:rPr spc="-5" dirty="0"/>
              <a:t>2015</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Al</a:t>
            </a:r>
            <a:r>
              <a:rPr spc="-5" dirty="0"/>
              <a:t>a</a:t>
            </a:r>
            <a:r>
              <a:rPr spc="5" dirty="0"/>
              <a:t>sk</a:t>
            </a:r>
            <a:r>
              <a:rPr dirty="0"/>
              <a:t>a</a:t>
            </a:r>
            <a:r>
              <a:rPr spc="-25" dirty="0"/>
              <a:t> </a:t>
            </a:r>
            <a:r>
              <a:rPr spc="-5" dirty="0"/>
              <a:t>DO</a:t>
            </a:r>
            <a:r>
              <a:rPr dirty="0"/>
              <a:t>T&amp;PF</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14</a:t>
            </a:fld>
            <a:endParaRPr dirty="0"/>
          </a:p>
        </p:txBody>
      </p:sp>
      <p:sp>
        <p:nvSpPr>
          <p:cNvPr id="3" name="object 3"/>
          <p:cNvSpPr txBox="1">
            <a:spLocks noGrp="1"/>
          </p:cNvSpPr>
          <p:nvPr>
            <p:ph type="title"/>
          </p:nvPr>
        </p:nvSpPr>
        <p:spPr>
          <a:xfrm>
            <a:off x="152400" y="1295400"/>
            <a:ext cx="8516111" cy="553998"/>
          </a:xfrm>
          <a:prstGeom prst="rect">
            <a:avLst/>
          </a:prstGeom>
        </p:spPr>
        <p:txBody>
          <a:bodyPr vert="horz" wrap="square" lIns="0" tIns="0" rIns="0" bIns="0" rtlCol="0">
            <a:spAutoFit/>
          </a:bodyPr>
          <a:lstStyle/>
          <a:p>
            <a:pPr marL="559435" algn="ctr">
              <a:lnSpc>
                <a:spcPct val="100000"/>
              </a:lnSpc>
            </a:pPr>
            <a:r>
              <a:rPr lang="en-US" sz="3600" dirty="0" smtClean="0"/>
              <a:t>CMGC Examples </a:t>
            </a:r>
            <a:endParaRPr sz="3600" spc="-5" dirty="0"/>
          </a:p>
        </p:txBody>
      </p:sp>
      <p:sp>
        <p:nvSpPr>
          <p:cNvPr id="9" name="object 2"/>
          <p:cNvSpPr txBox="1"/>
          <p:nvPr/>
        </p:nvSpPr>
        <p:spPr>
          <a:xfrm>
            <a:off x="-6245" y="4800600"/>
            <a:ext cx="4257544" cy="1723549"/>
          </a:xfrm>
          <a:prstGeom prst="rect">
            <a:avLst/>
          </a:prstGeom>
        </p:spPr>
        <p:txBody>
          <a:bodyPr vert="horz" wrap="square" lIns="0" tIns="0" rIns="0" bIns="0" rtlCol="0">
            <a:spAutoFit/>
          </a:bodyPr>
          <a:lstStyle/>
          <a:p>
            <a:pPr marL="355600" indent="-342900">
              <a:lnSpc>
                <a:spcPct val="100000"/>
              </a:lnSpc>
              <a:buClr>
                <a:srgbClr val="002060"/>
              </a:buClr>
              <a:buSzPct val="109375"/>
              <a:buFont typeface="Arial"/>
              <a:buChar char="•"/>
              <a:tabLst>
                <a:tab pos="355600" algn="l"/>
              </a:tabLst>
            </a:pPr>
            <a:r>
              <a:rPr lang="en-US" sz="2800" dirty="0" smtClean="0">
                <a:latin typeface="Arial"/>
                <a:cs typeface="Arial"/>
              </a:rPr>
              <a:t>Andrew P. </a:t>
            </a:r>
            <a:r>
              <a:rPr lang="en-US" sz="2800" dirty="0" err="1" smtClean="0">
                <a:latin typeface="Arial"/>
                <a:cs typeface="Arial"/>
              </a:rPr>
              <a:t>Kashevaroff</a:t>
            </a:r>
            <a:r>
              <a:rPr lang="en-US" sz="2800" dirty="0" smtClean="0">
                <a:latin typeface="Arial"/>
                <a:cs typeface="Arial"/>
              </a:rPr>
              <a:t> State Library &amp; Archives Museum</a:t>
            </a:r>
          </a:p>
          <a:p>
            <a:pPr marL="355600" indent="-342900">
              <a:lnSpc>
                <a:spcPct val="100000"/>
              </a:lnSpc>
              <a:buClr>
                <a:srgbClr val="002060"/>
              </a:buClr>
              <a:buSzPct val="109375"/>
              <a:buFont typeface="Arial"/>
              <a:buChar char="•"/>
              <a:tabLst>
                <a:tab pos="355600" algn="l"/>
              </a:tabLst>
            </a:pPr>
            <a:endParaRPr sz="2800" dirty="0">
              <a:latin typeface="Arial"/>
              <a:cs typeface="Arial"/>
            </a:endParaRPr>
          </a:p>
        </p:txBody>
      </p:sp>
      <p:pic>
        <p:nvPicPr>
          <p:cNvPr id="2050" name="Picture 2" descr="C:\Users\maluiken\AppData\Local\Microsoft\Windows\Temporary Internet Files\Content.Outlook\QNR3PXV7\2346f-CrimeLabExt-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6" y="1981200"/>
            <a:ext cx="4433596" cy="282137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luiken\AppData\Local\Microsoft\Windows\Temporary Internet Files\Content.Outlook\QNR3PXV7\SLAM Exterio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350" y="3384435"/>
            <a:ext cx="4690417" cy="312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049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44" y="1343036"/>
            <a:ext cx="8516111" cy="553998"/>
          </a:xfrm>
        </p:spPr>
        <p:txBody>
          <a:bodyPr/>
          <a:lstStyle/>
          <a:p>
            <a:pPr algn="ctr"/>
            <a:r>
              <a:rPr lang="en-US" sz="3600" dirty="0" smtClean="0"/>
              <a:t>Design Build (DB) - Process</a:t>
            </a:r>
            <a:endParaRPr lang="en-US" sz="3600" dirty="0"/>
          </a:p>
        </p:txBody>
      </p:sp>
      <p:sp>
        <p:nvSpPr>
          <p:cNvPr id="3" name="Text Placeholder 2"/>
          <p:cNvSpPr>
            <a:spLocks noGrp="1"/>
          </p:cNvSpPr>
          <p:nvPr>
            <p:ph type="body" idx="1"/>
          </p:nvPr>
        </p:nvSpPr>
        <p:spPr>
          <a:xfrm>
            <a:off x="3200401" y="2133600"/>
            <a:ext cx="5867400" cy="4431983"/>
          </a:xfrm>
        </p:spPr>
        <p:txBody>
          <a:bodyPr/>
          <a:lstStyle/>
          <a:p>
            <a:pPr marL="457200" indent="-457200">
              <a:buFont typeface="Arial" panose="020B0604020202020204" pitchFamily="34" charset="0"/>
              <a:buChar char="•"/>
            </a:pPr>
            <a:r>
              <a:rPr lang="en-US" sz="2400" dirty="0" smtClean="0"/>
              <a:t>Procurement method where the owner enters into a contract with a single entity to provide both design and construction services</a:t>
            </a:r>
          </a:p>
          <a:p>
            <a:pPr marL="457200" indent="-457200">
              <a:buFont typeface="Arial" panose="020B0604020202020204" pitchFamily="34" charset="0"/>
              <a:buChar char="•"/>
            </a:pPr>
            <a:r>
              <a:rPr lang="en-US" sz="2400" dirty="0" smtClean="0"/>
              <a:t>The single entity drives a unified workflow effort from initial concept to final completion</a:t>
            </a:r>
          </a:p>
          <a:p>
            <a:pPr marL="457200" indent="-457200">
              <a:buFont typeface="Arial" panose="020B0604020202020204" pitchFamily="34" charset="0"/>
              <a:buChar char="•"/>
            </a:pPr>
            <a:r>
              <a:rPr lang="en-US" sz="2400" dirty="0" smtClean="0"/>
              <a:t>Like CMGC, this form of project delivery transforms the relationship between the owner and designer-builder into an alliance that fosters collaboration and teamwork</a:t>
            </a:r>
            <a:endParaRPr lang="en-US" sz="2400" dirty="0"/>
          </a:p>
        </p:txBody>
      </p:sp>
      <p:grpSp>
        <p:nvGrpSpPr>
          <p:cNvPr id="21" name="Group 20"/>
          <p:cNvGrpSpPr/>
          <p:nvPr/>
        </p:nvGrpSpPr>
        <p:grpSpPr>
          <a:xfrm>
            <a:off x="228600" y="2209800"/>
            <a:ext cx="3124200" cy="2720529"/>
            <a:chOff x="762000" y="2613471"/>
            <a:chExt cx="3124200" cy="2720529"/>
          </a:xfrm>
        </p:grpSpPr>
        <p:sp>
          <p:nvSpPr>
            <p:cNvPr id="10" name="object 6"/>
            <p:cNvSpPr/>
            <p:nvPr/>
          </p:nvSpPr>
          <p:spPr>
            <a:xfrm>
              <a:off x="1552010" y="4549316"/>
              <a:ext cx="1493546" cy="784675"/>
            </a:xfrm>
            <a:prstGeom prst="rect">
              <a:avLst/>
            </a:prstGeom>
            <a:blipFill>
              <a:blip r:embed="rId3" cstate="print"/>
              <a:stretch>
                <a:fillRect/>
              </a:stretch>
            </a:blipFill>
          </p:spPr>
          <p:txBody>
            <a:bodyPr wrap="square" lIns="0" tIns="0" rIns="0" bIns="0" rtlCol="0"/>
            <a:lstStyle/>
            <a:p>
              <a:endParaRPr/>
            </a:p>
          </p:txBody>
        </p:sp>
        <p:sp>
          <p:nvSpPr>
            <p:cNvPr id="11" name="object 7"/>
            <p:cNvSpPr/>
            <p:nvPr/>
          </p:nvSpPr>
          <p:spPr>
            <a:xfrm>
              <a:off x="1552014" y="4549325"/>
              <a:ext cx="1493871" cy="784675"/>
            </a:xfrm>
            <a:custGeom>
              <a:avLst/>
              <a:gdLst/>
              <a:ahLst/>
              <a:cxnLst/>
              <a:rect l="l" t="t" r="r" b="b"/>
              <a:pathLst>
                <a:path w="931545" h="431800">
                  <a:moveTo>
                    <a:pt x="931341" y="279400"/>
                  </a:moveTo>
                  <a:lnTo>
                    <a:pt x="925234" y="322252"/>
                  </a:lnTo>
                  <a:lnTo>
                    <a:pt x="908067" y="360384"/>
                  </a:lnTo>
                  <a:lnTo>
                    <a:pt x="881574" y="392062"/>
                  </a:lnTo>
                  <a:lnTo>
                    <a:pt x="847486" y="415552"/>
                  </a:lnTo>
                  <a:lnTo>
                    <a:pt x="807537" y="429121"/>
                  </a:lnTo>
                  <a:lnTo>
                    <a:pt x="152400" y="431800"/>
                  </a:lnTo>
                  <a:lnTo>
                    <a:pt x="137698" y="431099"/>
                  </a:lnTo>
                  <a:lnTo>
                    <a:pt x="96227" y="421112"/>
                  </a:lnTo>
                  <a:lnTo>
                    <a:pt x="60053" y="400641"/>
                  </a:lnTo>
                  <a:lnTo>
                    <a:pt x="30912" y="371422"/>
                  </a:lnTo>
                  <a:lnTo>
                    <a:pt x="10536" y="335188"/>
                  </a:lnTo>
                  <a:lnTo>
                    <a:pt x="659" y="293674"/>
                  </a:lnTo>
                  <a:lnTo>
                    <a:pt x="0" y="152400"/>
                  </a:lnTo>
                  <a:lnTo>
                    <a:pt x="700" y="137698"/>
                  </a:lnTo>
                  <a:lnTo>
                    <a:pt x="10687" y="96227"/>
                  </a:lnTo>
                  <a:lnTo>
                    <a:pt x="31158" y="60053"/>
                  </a:lnTo>
                  <a:lnTo>
                    <a:pt x="60377" y="30912"/>
                  </a:lnTo>
                  <a:lnTo>
                    <a:pt x="96611" y="10536"/>
                  </a:lnTo>
                  <a:lnTo>
                    <a:pt x="138125" y="659"/>
                  </a:lnTo>
                  <a:lnTo>
                    <a:pt x="778941" y="0"/>
                  </a:lnTo>
                  <a:lnTo>
                    <a:pt x="793645" y="700"/>
                  </a:lnTo>
                  <a:lnTo>
                    <a:pt x="835119" y="10687"/>
                  </a:lnTo>
                  <a:lnTo>
                    <a:pt x="871293" y="31158"/>
                  </a:lnTo>
                  <a:lnTo>
                    <a:pt x="900433" y="60377"/>
                  </a:lnTo>
                  <a:lnTo>
                    <a:pt x="920807" y="96611"/>
                  </a:lnTo>
                  <a:lnTo>
                    <a:pt x="930682" y="138125"/>
                  </a:lnTo>
                  <a:lnTo>
                    <a:pt x="931341" y="279400"/>
                  </a:lnTo>
                  <a:close/>
                </a:path>
              </a:pathLst>
            </a:custGeom>
            <a:ln w="12700">
              <a:solidFill>
                <a:srgbClr val="808285"/>
              </a:solidFill>
            </a:ln>
          </p:spPr>
          <p:txBody>
            <a:bodyPr wrap="square" lIns="0" tIns="0" rIns="0" bIns="0" rtlCol="0"/>
            <a:lstStyle/>
            <a:p>
              <a:endParaRPr/>
            </a:p>
          </p:txBody>
        </p:sp>
        <p:sp>
          <p:nvSpPr>
            <p:cNvPr id="12" name="object 8"/>
            <p:cNvSpPr/>
            <p:nvPr/>
          </p:nvSpPr>
          <p:spPr>
            <a:xfrm>
              <a:off x="1552029" y="3124208"/>
              <a:ext cx="1493546" cy="784675"/>
            </a:xfrm>
            <a:prstGeom prst="rect">
              <a:avLst/>
            </a:prstGeom>
            <a:blipFill>
              <a:blip r:embed="rId4" cstate="print"/>
              <a:stretch>
                <a:fillRect/>
              </a:stretch>
            </a:blipFill>
          </p:spPr>
          <p:txBody>
            <a:bodyPr wrap="square" lIns="0" tIns="0" rIns="0" bIns="0" rtlCol="0"/>
            <a:lstStyle/>
            <a:p>
              <a:endParaRPr/>
            </a:p>
          </p:txBody>
        </p:sp>
        <p:sp>
          <p:nvSpPr>
            <p:cNvPr id="13" name="object 9"/>
            <p:cNvSpPr/>
            <p:nvPr/>
          </p:nvSpPr>
          <p:spPr>
            <a:xfrm>
              <a:off x="1552035" y="3124217"/>
              <a:ext cx="1493871" cy="784675"/>
            </a:xfrm>
            <a:custGeom>
              <a:avLst/>
              <a:gdLst/>
              <a:ahLst/>
              <a:cxnLst/>
              <a:rect l="l" t="t" r="r" b="b"/>
              <a:pathLst>
                <a:path w="931545" h="431800">
                  <a:moveTo>
                    <a:pt x="931341" y="279400"/>
                  </a:moveTo>
                  <a:lnTo>
                    <a:pt x="925234" y="322252"/>
                  </a:lnTo>
                  <a:lnTo>
                    <a:pt x="908067" y="360384"/>
                  </a:lnTo>
                  <a:lnTo>
                    <a:pt x="881574" y="392062"/>
                  </a:lnTo>
                  <a:lnTo>
                    <a:pt x="847486" y="415552"/>
                  </a:lnTo>
                  <a:lnTo>
                    <a:pt x="807537" y="429121"/>
                  </a:lnTo>
                  <a:lnTo>
                    <a:pt x="152400" y="431800"/>
                  </a:lnTo>
                  <a:lnTo>
                    <a:pt x="137698" y="431099"/>
                  </a:lnTo>
                  <a:lnTo>
                    <a:pt x="96227" y="421112"/>
                  </a:lnTo>
                  <a:lnTo>
                    <a:pt x="60053" y="400641"/>
                  </a:lnTo>
                  <a:lnTo>
                    <a:pt x="30912" y="371422"/>
                  </a:lnTo>
                  <a:lnTo>
                    <a:pt x="10536" y="335188"/>
                  </a:lnTo>
                  <a:lnTo>
                    <a:pt x="659" y="293674"/>
                  </a:lnTo>
                  <a:lnTo>
                    <a:pt x="0" y="152400"/>
                  </a:lnTo>
                  <a:lnTo>
                    <a:pt x="700" y="137698"/>
                  </a:lnTo>
                  <a:lnTo>
                    <a:pt x="10687" y="96227"/>
                  </a:lnTo>
                  <a:lnTo>
                    <a:pt x="31158" y="60053"/>
                  </a:lnTo>
                  <a:lnTo>
                    <a:pt x="60377" y="30912"/>
                  </a:lnTo>
                  <a:lnTo>
                    <a:pt x="96611" y="10536"/>
                  </a:lnTo>
                  <a:lnTo>
                    <a:pt x="138125" y="659"/>
                  </a:lnTo>
                  <a:lnTo>
                    <a:pt x="778941" y="0"/>
                  </a:lnTo>
                  <a:lnTo>
                    <a:pt x="793645" y="700"/>
                  </a:lnTo>
                  <a:lnTo>
                    <a:pt x="835119" y="10687"/>
                  </a:lnTo>
                  <a:lnTo>
                    <a:pt x="871293" y="31158"/>
                  </a:lnTo>
                  <a:lnTo>
                    <a:pt x="900433" y="60377"/>
                  </a:lnTo>
                  <a:lnTo>
                    <a:pt x="920807" y="96611"/>
                  </a:lnTo>
                  <a:lnTo>
                    <a:pt x="930682" y="138125"/>
                  </a:lnTo>
                  <a:lnTo>
                    <a:pt x="931341" y="279400"/>
                  </a:lnTo>
                  <a:close/>
                </a:path>
              </a:pathLst>
            </a:custGeom>
            <a:ln w="12700">
              <a:solidFill>
                <a:srgbClr val="808285"/>
              </a:solidFill>
            </a:ln>
          </p:spPr>
          <p:txBody>
            <a:bodyPr wrap="square" lIns="0" tIns="0" rIns="0" bIns="0" rtlCol="0"/>
            <a:lstStyle/>
            <a:p>
              <a:endParaRPr/>
            </a:p>
          </p:txBody>
        </p:sp>
        <p:sp>
          <p:nvSpPr>
            <p:cNvPr id="14" name="object 11"/>
            <p:cNvSpPr txBox="1"/>
            <p:nvPr/>
          </p:nvSpPr>
          <p:spPr>
            <a:xfrm>
              <a:off x="1826960" y="4822713"/>
              <a:ext cx="1218596" cy="276999"/>
            </a:xfrm>
            <a:prstGeom prst="rect">
              <a:avLst/>
            </a:prstGeom>
          </p:spPr>
          <p:txBody>
            <a:bodyPr vert="horz" wrap="square" lIns="0" tIns="0" rIns="0" bIns="0" rtlCol="0">
              <a:spAutoFit/>
            </a:bodyPr>
            <a:lstStyle/>
            <a:p>
              <a:pPr marL="12700">
                <a:lnSpc>
                  <a:spcPct val="100000"/>
                </a:lnSpc>
              </a:pPr>
              <a:r>
                <a:rPr spc="25" dirty="0">
                  <a:solidFill>
                    <a:srgbClr val="231F20"/>
                  </a:solidFill>
                  <a:latin typeface="Calibri"/>
                  <a:cs typeface="Calibri"/>
                </a:rPr>
                <a:t>C</a:t>
              </a:r>
              <a:r>
                <a:rPr spc="20" dirty="0">
                  <a:solidFill>
                    <a:srgbClr val="231F20"/>
                  </a:solidFill>
                  <a:latin typeface="Calibri"/>
                  <a:cs typeface="Calibri"/>
                </a:rPr>
                <a:t>o</a:t>
              </a:r>
              <a:r>
                <a:rPr spc="15" dirty="0">
                  <a:solidFill>
                    <a:srgbClr val="231F20"/>
                  </a:solidFill>
                  <a:latin typeface="Calibri"/>
                  <a:cs typeface="Calibri"/>
                </a:rPr>
                <a:t>n</a:t>
              </a:r>
              <a:r>
                <a:rPr spc="-15" dirty="0">
                  <a:solidFill>
                    <a:srgbClr val="231F20"/>
                  </a:solidFill>
                  <a:latin typeface="Calibri"/>
                  <a:cs typeface="Calibri"/>
                </a:rPr>
                <a:t>t</a:t>
              </a:r>
              <a:r>
                <a:rPr spc="-20" dirty="0">
                  <a:solidFill>
                    <a:srgbClr val="231F20"/>
                  </a:solidFill>
                  <a:latin typeface="Calibri"/>
                  <a:cs typeface="Calibri"/>
                </a:rPr>
                <a:t>r</a:t>
              </a:r>
              <a:r>
                <a:rPr spc="10" dirty="0">
                  <a:solidFill>
                    <a:srgbClr val="231F20"/>
                  </a:solidFill>
                  <a:latin typeface="Calibri"/>
                  <a:cs typeface="Calibri"/>
                </a:rPr>
                <a:t>a</a:t>
              </a:r>
              <a:r>
                <a:rPr spc="20" dirty="0">
                  <a:solidFill>
                    <a:srgbClr val="231F20"/>
                  </a:solidFill>
                  <a:latin typeface="Calibri"/>
                  <a:cs typeface="Calibri"/>
                </a:rPr>
                <a:t>c</a:t>
              </a:r>
              <a:r>
                <a:rPr spc="-20" dirty="0">
                  <a:solidFill>
                    <a:srgbClr val="231F20"/>
                  </a:solidFill>
                  <a:latin typeface="Calibri"/>
                  <a:cs typeface="Calibri"/>
                </a:rPr>
                <a:t>t</a:t>
              </a:r>
              <a:r>
                <a:rPr dirty="0">
                  <a:solidFill>
                    <a:srgbClr val="231F20"/>
                  </a:solidFill>
                  <a:latin typeface="Calibri"/>
                  <a:cs typeface="Calibri"/>
                </a:rPr>
                <a:t>or</a:t>
              </a:r>
              <a:endParaRPr sz="1000" dirty="0">
                <a:latin typeface="Calibri"/>
                <a:cs typeface="Calibri"/>
              </a:endParaRPr>
            </a:p>
          </p:txBody>
        </p:sp>
        <p:sp>
          <p:nvSpPr>
            <p:cNvPr id="15" name="object 12"/>
            <p:cNvSpPr txBox="1"/>
            <p:nvPr/>
          </p:nvSpPr>
          <p:spPr>
            <a:xfrm>
              <a:off x="1969545" y="3397619"/>
              <a:ext cx="808523" cy="276999"/>
            </a:xfrm>
            <a:prstGeom prst="rect">
              <a:avLst/>
            </a:prstGeom>
          </p:spPr>
          <p:txBody>
            <a:bodyPr vert="horz" wrap="square" lIns="0" tIns="0" rIns="0" bIns="0" rtlCol="0">
              <a:spAutoFit/>
            </a:bodyPr>
            <a:lstStyle/>
            <a:p>
              <a:pPr marL="12700">
                <a:lnSpc>
                  <a:spcPct val="100000"/>
                </a:lnSpc>
              </a:pPr>
              <a:r>
                <a:rPr spc="35" dirty="0">
                  <a:solidFill>
                    <a:srgbClr val="FFFFFF"/>
                  </a:solidFill>
                  <a:latin typeface="Calibri"/>
                  <a:cs typeface="Calibri"/>
                </a:rPr>
                <a:t>O</a:t>
              </a:r>
              <a:r>
                <a:rPr spc="5" dirty="0">
                  <a:solidFill>
                    <a:srgbClr val="FFFFFF"/>
                  </a:solidFill>
                  <a:latin typeface="Calibri"/>
                  <a:cs typeface="Calibri"/>
                </a:rPr>
                <a:t>wner</a:t>
              </a:r>
              <a:endParaRPr>
                <a:latin typeface="Calibri"/>
                <a:cs typeface="Calibri"/>
              </a:endParaRPr>
            </a:p>
          </p:txBody>
        </p:sp>
        <p:sp>
          <p:nvSpPr>
            <p:cNvPr id="16" name="object 13"/>
            <p:cNvSpPr txBox="1"/>
            <p:nvPr/>
          </p:nvSpPr>
          <p:spPr>
            <a:xfrm>
              <a:off x="2482114" y="4062016"/>
              <a:ext cx="1404086" cy="205184"/>
            </a:xfrm>
            <a:prstGeom prst="rect">
              <a:avLst/>
            </a:prstGeom>
          </p:spPr>
          <p:txBody>
            <a:bodyPr vert="horz" wrap="square" lIns="0" tIns="0" rIns="0" bIns="0" rtlCol="0">
              <a:spAutoFit/>
            </a:bodyPr>
            <a:lstStyle/>
            <a:p>
              <a:pPr marL="12700" marR="5080" indent="40640">
                <a:lnSpc>
                  <a:spcPts val="800"/>
                </a:lnSpc>
              </a:pPr>
              <a:r>
                <a:rPr i="1" dirty="0">
                  <a:solidFill>
                    <a:srgbClr val="76AD42"/>
                  </a:solidFill>
                  <a:latin typeface="Calibri"/>
                  <a:cs typeface="Calibri"/>
                </a:rPr>
                <a:t>Single</a:t>
              </a:r>
              <a:r>
                <a:rPr i="1" spc="-40" dirty="0">
                  <a:solidFill>
                    <a:srgbClr val="76AD42"/>
                  </a:solidFill>
                  <a:latin typeface="Calibri"/>
                  <a:cs typeface="Calibri"/>
                </a:rPr>
                <a:t> </a:t>
              </a:r>
              <a:r>
                <a:rPr i="1" spc="-30" dirty="0">
                  <a:solidFill>
                    <a:srgbClr val="76AD42"/>
                  </a:solidFill>
                  <a:latin typeface="Calibri"/>
                  <a:cs typeface="Calibri"/>
                </a:rPr>
                <a:t>P</a:t>
              </a:r>
              <a:r>
                <a:rPr i="1" dirty="0">
                  <a:solidFill>
                    <a:srgbClr val="76AD42"/>
                  </a:solidFill>
                  <a:latin typeface="Calibri"/>
                  <a:cs typeface="Calibri"/>
                </a:rPr>
                <a:t>oint </a:t>
              </a:r>
              <a:r>
                <a:rPr i="1" spc="-15" dirty="0">
                  <a:solidFill>
                    <a:srgbClr val="76AD42"/>
                  </a:solidFill>
                  <a:latin typeface="Calibri"/>
                  <a:cs typeface="Calibri"/>
                </a:rPr>
                <a:t>Resp</a:t>
              </a:r>
              <a:r>
                <a:rPr i="1" dirty="0">
                  <a:solidFill>
                    <a:srgbClr val="76AD42"/>
                  </a:solidFill>
                  <a:latin typeface="Calibri"/>
                  <a:cs typeface="Calibri"/>
                </a:rPr>
                <a:t>onsibili</a:t>
              </a:r>
              <a:r>
                <a:rPr i="1" spc="5" dirty="0">
                  <a:solidFill>
                    <a:srgbClr val="76AD42"/>
                  </a:solidFill>
                  <a:latin typeface="Calibri"/>
                  <a:cs typeface="Calibri"/>
                </a:rPr>
                <a:t>t</a:t>
              </a:r>
              <a:r>
                <a:rPr i="1" spc="-10" dirty="0">
                  <a:solidFill>
                    <a:srgbClr val="76AD42"/>
                  </a:solidFill>
                  <a:latin typeface="Calibri"/>
                  <a:cs typeface="Calibri"/>
                </a:rPr>
                <a:t>y</a:t>
              </a:r>
              <a:endParaRPr dirty="0">
                <a:latin typeface="Calibri"/>
                <a:cs typeface="Calibri"/>
              </a:endParaRPr>
            </a:p>
          </p:txBody>
        </p:sp>
        <p:sp>
          <p:nvSpPr>
            <p:cNvPr id="17" name="object 14"/>
            <p:cNvSpPr/>
            <p:nvPr/>
          </p:nvSpPr>
          <p:spPr>
            <a:xfrm>
              <a:off x="2250677" y="3916822"/>
              <a:ext cx="61710" cy="498659"/>
            </a:xfrm>
            <a:prstGeom prst="rect">
              <a:avLst/>
            </a:prstGeom>
            <a:blipFill>
              <a:blip r:embed="rId5" cstate="print"/>
              <a:stretch>
                <a:fillRect/>
              </a:stretch>
            </a:blipFill>
          </p:spPr>
          <p:txBody>
            <a:bodyPr wrap="square" lIns="0" tIns="0" rIns="0" bIns="0" rtlCol="0"/>
            <a:lstStyle/>
            <a:p>
              <a:endParaRPr/>
            </a:p>
          </p:txBody>
        </p:sp>
        <p:sp>
          <p:nvSpPr>
            <p:cNvPr id="18" name="object 15"/>
            <p:cNvSpPr/>
            <p:nvPr/>
          </p:nvSpPr>
          <p:spPr>
            <a:xfrm>
              <a:off x="2182775" y="4398267"/>
              <a:ext cx="197512" cy="154742"/>
            </a:xfrm>
            <a:prstGeom prst="rect">
              <a:avLst/>
            </a:prstGeom>
            <a:blipFill>
              <a:blip r:embed="rId6" cstate="print"/>
              <a:stretch>
                <a:fillRect/>
              </a:stretch>
            </a:blipFill>
          </p:spPr>
          <p:txBody>
            <a:bodyPr wrap="square" lIns="0" tIns="0" rIns="0" bIns="0" rtlCol="0"/>
            <a:lstStyle/>
            <a:p>
              <a:endParaRPr/>
            </a:p>
          </p:txBody>
        </p:sp>
        <p:sp>
          <p:nvSpPr>
            <p:cNvPr id="19" name="object 16"/>
            <p:cNvSpPr txBox="1"/>
            <p:nvPr/>
          </p:nvSpPr>
          <p:spPr>
            <a:xfrm>
              <a:off x="762000" y="2613471"/>
              <a:ext cx="3124200" cy="282129"/>
            </a:xfrm>
            <a:prstGeom prst="rect">
              <a:avLst/>
            </a:prstGeom>
          </p:spPr>
          <p:txBody>
            <a:bodyPr vert="horz" wrap="square" lIns="0" tIns="0" rIns="0" bIns="0" rtlCol="0">
              <a:spAutoFit/>
            </a:bodyPr>
            <a:lstStyle/>
            <a:p>
              <a:pPr algn="ctr">
                <a:lnSpc>
                  <a:spcPts val="1050"/>
                </a:lnSpc>
              </a:pPr>
              <a:r>
                <a:rPr sz="1200" spc="110" dirty="0">
                  <a:solidFill>
                    <a:srgbClr val="1C3E94"/>
                  </a:solidFill>
                  <a:latin typeface="Arial Narrow" panose="020B0606020202030204" pitchFamily="34" charset="0"/>
                  <a:cs typeface="Times New Roman"/>
                </a:rPr>
                <a:t>One</a:t>
              </a:r>
              <a:r>
                <a:rPr sz="1200" spc="55" dirty="0">
                  <a:solidFill>
                    <a:srgbClr val="1C3E94"/>
                  </a:solidFill>
                  <a:latin typeface="Arial Narrow" panose="020B0606020202030204" pitchFamily="34" charset="0"/>
                  <a:cs typeface="Times New Roman"/>
                </a:rPr>
                <a:t> </a:t>
              </a:r>
              <a:r>
                <a:rPr sz="1200" spc="155" dirty="0">
                  <a:solidFill>
                    <a:srgbClr val="1C3E94"/>
                  </a:solidFill>
                  <a:latin typeface="Arial Narrow" panose="020B0606020202030204" pitchFamily="34" charset="0"/>
                  <a:cs typeface="Times New Roman"/>
                </a:rPr>
                <a:t>Contract</a:t>
              </a:r>
              <a:endParaRPr sz="1200" dirty="0">
                <a:latin typeface="Arial Narrow" panose="020B0606020202030204" pitchFamily="34" charset="0"/>
                <a:cs typeface="Times New Roman"/>
              </a:endParaRPr>
            </a:p>
            <a:p>
              <a:pPr algn="ctr">
                <a:lnSpc>
                  <a:spcPts val="1050"/>
                </a:lnSpc>
              </a:pPr>
              <a:r>
                <a:rPr sz="1200" spc="140" dirty="0">
                  <a:solidFill>
                    <a:srgbClr val="1C3E94"/>
                  </a:solidFill>
                  <a:latin typeface="Arial Narrow" panose="020B0606020202030204" pitchFamily="34" charset="0"/>
                  <a:cs typeface="Times New Roman"/>
                </a:rPr>
                <a:t>For</a:t>
              </a:r>
              <a:r>
                <a:rPr sz="1200" spc="55" dirty="0">
                  <a:solidFill>
                    <a:srgbClr val="1C3E94"/>
                  </a:solidFill>
                  <a:latin typeface="Arial Narrow" panose="020B0606020202030204" pitchFamily="34" charset="0"/>
                  <a:cs typeface="Times New Roman"/>
                </a:rPr>
                <a:t> </a:t>
              </a:r>
              <a:r>
                <a:rPr sz="1200" spc="95" dirty="0">
                  <a:solidFill>
                    <a:srgbClr val="1C3E94"/>
                  </a:solidFill>
                  <a:latin typeface="Arial Narrow" panose="020B0606020202030204" pitchFamily="34" charset="0"/>
                  <a:cs typeface="Times New Roman"/>
                </a:rPr>
                <a:t>Design</a:t>
              </a:r>
              <a:r>
                <a:rPr sz="1200" spc="55" dirty="0">
                  <a:solidFill>
                    <a:srgbClr val="1C3E94"/>
                  </a:solidFill>
                  <a:latin typeface="Arial Narrow" panose="020B0606020202030204" pitchFamily="34" charset="0"/>
                  <a:cs typeface="Times New Roman"/>
                </a:rPr>
                <a:t> </a:t>
              </a:r>
              <a:r>
                <a:rPr sz="1200" u="sng" spc="65" dirty="0">
                  <a:solidFill>
                    <a:srgbClr val="1C3E94"/>
                  </a:solidFill>
                  <a:latin typeface="Arial Narrow" panose="020B0606020202030204" pitchFamily="34" charset="0"/>
                  <a:cs typeface="Times New Roman"/>
                </a:rPr>
                <a:t>And</a:t>
              </a:r>
              <a:r>
                <a:rPr sz="1200" spc="55" dirty="0">
                  <a:solidFill>
                    <a:srgbClr val="1C3E94"/>
                  </a:solidFill>
                  <a:latin typeface="Arial Narrow" panose="020B0606020202030204" pitchFamily="34" charset="0"/>
                  <a:cs typeface="Times New Roman"/>
                </a:rPr>
                <a:t> </a:t>
              </a:r>
              <a:r>
                <a:rPr sz="1200" spc="150" dirty="0">
                  <a:solidFill>
                    <a:srgbClr val="1C3E94"/>
                  </a:solidFill>
                  <a:latin typeface="Arial Narrow" panose="020B0606020202030204" pitchFamily="34" charset="0"/>
                  <a:cs typeface="Times New Roman"/>
                </a:rPr>
                <a:t>Construction</a:t>
              </a:r>
              <a:endParaRPr sz="1200" dirty="0">
                <a:latin typeface="Arial Narrow" panose="020B0606020202030204" pitchFamily="34" charset="0"/>
                <a:cs typeface="Times New Roman"/>
              </a:endParaRPr>
            </a:p>
          </p:txBody>
        </p:sp>
        <p:sp>
          <p:nvSpPr>
            <p:cNvPr id="20" name="object 17"/>
            <p:cNvSpPr/>
            <p:nvPr/>
          </p:nvSpPr>
          <p:spPr>
            <a:xfrm>
              <a:off x="2278442" y="3908892"/>
              <a:ext cx="0" cy="640433"/>
            </a:xfrm>
            <a:custGeom>
              <a:avLst/>
              <a:gdLst/>
              <a:ahLst/>
              <a:cxnLst/>
              <a:rect l="l" t="t" r="r" b="b"/>
              <a:pathLst>
                <a:path h="352425">
                  <a:moveTo>
                    <a:pt x="0" y="0"/>
                  </a:moveTo>
                  <a:lnTo>
                    <a:pt x="0" y="352425"/>
                  </a:lnTo>
                </a:path>
              </a:pathLst>
            </a:custGeom>
            <a:ln w="12700">
              <a:solidFill>
                <a:srgbClr val="808285"/>
              </a:solidFill>
            </a:ln>
          </p:spPr>
          <p:txBody>
            <a:bodyPr wrap="square" lIns="0" tIns="0" rIns="0" bIns="0" rtlCol="0"/>
            <a:lstStyle/>
            <a:p>
              <a:endParaRPr/>
            </a:p>
          </p:txBody>
        </p:sp>
      </p:grpSp>
    </p:spTree>
    <p:extLst>
      <p:ext uri="{BB962C8B-B14F-4D97-AF65-F5344CB8AC3E}">
        <p14:creationId xmlns:p14="http://schemas.microsoft.com/office/powerpoint/2010/main" val="27203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44" y="1343036"/>
            <a:ext cx="8516111" cy="553998"/>
          </a:xfrm>
        </p:spPr>
        <p:txBody>
          <a:bodyPr/>
          <a:lstStyle/>
          <a:p>
            <a:pPr algn="ctr"/>
            <a:r>
              <a:rPr lang="en-US" sz="3600" dirty="0" smtClean="0"/>
              <a:t>DB:  Advantages</a:t>
            </a:r>
            <a:endParaRPr lang="en-US" sz="3600" dirty="0"/>
          </a:p>
        </p:txBody>
      </p:sp>
      <p:sp>
        <p:nvSpPr>
          <p:cNvPr id="3" name="Text Placeholder 2"/>
          <p:cNvSpPr>
            <a:spLocks noGrp="1"/>
          </p:cNvSpPr>
          <p:nvPr>
            <p:ph type="body" idx="1"/>
          </p:nvPr>
        </p:nvSpPr>
        <p:spPr>
          <a:xfrm>
            <a:off x="584835" y="2118993"/>
            <a:ext cx="7974329" cy="4154984"/>
          </a:xfrm>
        </p:spPr>
        <p:txBody>
          <a:bodyPr/>
          <a:lstStyle/>
          <a:p>
            <a:pPr marL="457200" indent="-457200">
              <a:buFont typeface="Arial" panose="020B0604020202020204" pitchFamily="34" charset="0"/>
              <a:buChar char="•"/>
            </a:pPr>
            <a:r>
              <a:rPr lang="en-US" sz="2400" dirty="0" smtClean="0"/>
              <a:t>Compresses the time from Notice to Proceed (NTP) to project completion</a:t>
            </a:r>
          </a:p>
          <a:p>
            <a:pPr marL="914400" lvl="1" indent="-457200">
              <a:buFont typeface="Arial" panose="020B0604020202020204" pitchFamily="34" charset="0"/>
              <a:buChar char="•"/>
            </a:pPr>
            <a:r>
              <a:rPr lang="en-US" sz="2000" dirty="0" smtClean="0"/>
              <a:t>Overlaps design and construction activities  - 30 – 40% quicker than conventional methods</a:t>
            </a:r>
          </a:p>
          <a:p>
            <a:pPr marL="914400" lvl="1" indent="-457200">
              <a:buFont typeface="Arial" panose="020B0604020202020204" pitchFamily="34" charset="0"/>
              <a:buChar char="•"/>
            </a:pPr>
            <a:r>
              <a:rPr lang="en-US" sz="2000" dirty="0" smtClean="0"/>
              <a:t>Shorter timeframe allows owner cradle to grave project management</a:t>
            </a:r>
          </a:p>
          <a:p>
            <a:pPr marL="457200" indent="-457200">
              <a:buFont typeface="Arial" panose="020B0604020202020204" pitchFamily="34" charset="0"/>
              <a:buChar char="•"/>
            </a:pPr>
            <a:r>
              <a:rPr lang="en-US" sz="2400" dirty="0" smtClean="0"/>
              <a:t>Provides early cost certainty (similar to CMGC)</a:t>
            </a:r>
          </a:p>
          <a:p>
            <a:pPr marL="457200" indent="-457200">
              <a:buFont typeface="Arial" panose="020B0604020202020204" pitchFamily="34" charset="0"/>
              <a:buChar char="•"/>
            </a:pPr>
            <a:r>
              <a:rPr lang="en-US" sz="2400" dirty="0" smtClean="0"/>
              <a:t>Environmental/Constructability issues can be forecasted during design phase </a:t>
            </a:r>
          </a:p>
          <a:p>
            <a:pPr marL="914400" lvl="1" indent="-457200">
              <a:buFont typeface="Arial" panose="020B0604020202020204" pitchFamily="34" charset="0"/>
              <a:buChar char="•"/>
            </a:pPr>
            <a:r>
              <a:rPr lang="en-US" sz="2000" dirty="0" smtClean="0"/>
              <a:t>Design Modification</a:t>
            </a:r>
          </a:p>
          <a:p>
            <a:pPr marL="914400" lvl="1" indent="-457200">
              <a:buFont typeface="Arial" panose="020B0604020202020204" pitchFamily="34" charset="0"/>
              <a:buChar char="•"/>
            </a:pPr>
            <a:r>
              <a:rPr lang="en-US" sz="2000" dirty="0" smtClean="0"/>
              <a:t>Resolve Permitting Issues </a:t>
            </a:r>
          </a:p>
          <a:p>
            <a:pPr marL="457200" indent="-457200">
              <a:buFont typeface="Arial" panose="020B0604020202020204" pitchFamily="34" charset="0"/>
              <a:buChar char="•"/>
            </a:pPr>
            <a:endParaRPr lang="en-US" sz="3000" dirty="0" smtClean="0"/>
          </a:p>
        </p:txBody>
      </p:sp>
    </p:spTree>
    <p:extLst>
      <p:ext uri="{BB962C8B-B14F-4D97-AF65-F5344CB8AC3E}">
        <p14:creationId xmlns:p14="http://schemas.microsoft.com/office/powerpoint/2010/main" val="2855603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44" y="1343036"/>
            <a:ext cx="8516111" cy="553998"/>
          </a:xfrm>
        </p:spPr>
        <p:txBody>
          <a:bodyPr/>
          <a:lstStyle/>
          <a:p>
            <a:pPr algn="ctr"/>
            <a:r>
              <a:rPr lang="en-US" sz="3600" dirty="0"/>
              <a:t>DB:  </a:t>
            </a:r>
            <a:r>
              <a:rPr lang="en-US" sz="3600" dirty="0" smtClean="0"/>
              <a:t>Project Selection</a:t>
            </a:r>
            <a:endParaRPr lang="en-US" sz="3600" dirty="0"/>
          </a:p>
        </p:txBody>
      </p:sp>
      <p:sp>
        <p:nvSpPr>
          <p:cNvPr id="3" name="Text Placeholder 2"/>
          <p:cNvSpPr>
            <a:spLocks noGrp="1"/>
          </p:cNvSpPr>
          <p:nvPr>
            <p:ph type="body" idx="1"/>
          </p:nvPr>
        </p:nvSpPr>
        <p:spPr>
          <a:xfrm>
            <a:off x="584835" y="2118993"/>
            <a:ext cx="7974329" cy="1969770"/>
          </a:xfrm>
        </p:spPr>
        <p:txBody>
          <a:bodyPr/>
          <a:lstStyle/>
          <a:p>
            <a:pPr marL="457200" indent="-457200">
              <a:buFont typeface="Arial" panose="020B0604020202020204" pitchFamily="34" charset="0"/>
              <a:buChar char="•"/>
            </a:pPr>
            <a:r>
              <a:rPr lang="en-US" sz="2400" dirty="0" smtClean="0"/>
              <a:t>Relatively simple projects</a:t>
            </a:r>
            <a:r>
              <a:rPr lang="en-US" dirty="0" smtClean="0"/>
              <a:t>:</a:t>
            </a:r>
          </a:p>
          <a:p>
            <a:pPr marL="914400" lvl="1" indent="-457200">
              <a:buFont typeface="Arial" panose="020B0604020202020204" pitchFamily="34" charset="0"/>
              <a:buChar char="•"/>
            </a:pPr>
            <a:endParaRPr lang="en-US" sz="2000" dirty="0" smtClean="0"/>
          </a:p>
          <a:p>
            <a:pPr marL="914400" lvl="1" indent="-457200">
              <a:buFont typeface="Arial" panose="020B0604020202020204" pitchFamily="34" charset="0"/>
              <a:buChar char="•"/>
            </a:pPr>
            <a:r>
              <a:rPr lang="en-US" sz="2000" dirty="0" smtClean="0"/>
              <a:t>Do not require significant Right  of Way acquisitions</a:t>
            </a:r>
          </a:p>
          <a:p>
            <a:pPr marL="914400" lvl="1" indent="-457200">
              <a:buFont typeface="Arial" panose="020B0604020202020204" pitchFamily="34" charset="0"/>
              <a:buChar char="•"/>
            </a:pPr>
            <a:r>
              <a:rPr lang="en-US" sz="2000" dirty="0" smtClean="0"/>
              <a:t>Scope is clearly defined and contains several acceptable possible solutions</a:t>
            </a:r>
          </a:p>
          <a:p>
            <a:pPr marL="914400" lvl="1" indent="-457200">
              <a:buFont typeface="Arial" panose="020B0604020202020204" pitchFamily="34" charset="0"/>
              <a:buChar char="•"/>
            </a:pPr>
            <a:r>
              <a:rPr lang="en-US" sz="2000" dirty="0" smtClean="0"/>
              <a:t>Complicated environmental permitting / process is not a factor</a:t>
            </a:r>
            <a:endParaRPr lang="en-US" sz="2000" dirty="0"/>
          </a:p>
        </p:txBody>
      </p:sp>
    </p:spTree>
    <p:extLst>
      <p:ext uri="{BB962C8B-B14F-4D97-AF65-F5344CB8AC3E}">
        <p14:creationId xmlns:p14="http://schemas.microsoft.com/office/powerpoint/2010/main" val="751622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944" y="1343036"/>
            <a:ext cx="8516111" cy="553998"/>
          </a:xfrm>
        </p:spPr>
        <p:txBody>
          <a:bodyPr/>
          <a:lstStyle/>
          <a:p>
            <a:pPr algn="ctr"/>
            <a:r>
              <a:rPr lang="en-US" sz="3600" dirty="0" smtClean="0"/>
              <a:t>DB </a:t>
            </a:r>
            <a:r>
              <a:rPr lang="en-US" sz="3600" dirty="0"/>
              <a:t>Examples </a:t>
            </a:r>
          </a:p>
        </p:txBody>
      </p:sp>
      <p:sp>
        <p:nvSpPr>
          <p:cNvPr id="3" name="Text Placeholder 2"/>
          <p:cNvSpPr>
            <a:spLocks noGrp="1"/>
          </p:cNvSpPr>
          <p:nvPr>
            <p:ph type="body" idx="1"/>
          </p:nvPr>
        </p:nvSpPr>
        <p:spPr>
          <a:xfrm>
            <a:off x="228600" y="5029200"/>
            <a:ext cx="5943600" cy="861774"/>
          </a:xfrm>
        </p:spPr>
        <p:txBody>
          <a:bodyPr/>
          <a:lstStyle/>
          <a:p>
            <a:r>
              <a:rPr lang="en-US" dirty="0" smtClean="0"/>
              <a:t>Parks Highway Grade</a:t>
            </a:r>
          </a:p>
          <a:p>
            <a:r>
              <a:rPr lang="en-US" dirty="0" smtClean="0"/>
              <a:t> Separation at Sunshine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1981200"/>
            <a:ext cx="3962400" cy="263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txBox="1">
            <a:spLocks/>
          </p:cNvSpPr>
          <p:nvPr/>
        </p:nvSpPr>
        <p:spPr>
          <a:xfrm>
            <a:off x="4343400" y="2286000"/>
            <a:ext cx="5943600" cy="861774"/>
          </a:xfrm>
          <a:prstGeom prst="rect">
            <a:avLst/>
          </a:prstGeom>
        </p:spPr>
        <p:txBody>
          <a:bodyPr wrap="square" lIns="0" tIns="0" rIns="0" bIns="0">
            <a:spAutoFit/>
          </a:bodyPr>
          <a:lstStyle>
            <a:lvl1pPr marL="0">
              <a:defRPr sz="28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smtClean="0"/>
              <a:t>Northbound Glenn Highway </a:t>
            </a:r>
          </a:p>
          <a:p>
            <a:r>
              <a:rPr lang="en-US" kern="0" dirty="0" smtClean="0"/>
              <a:t>Bridge over Eagle River</a:t>
            </a:r>
            <a:endParaRPr lang="en-US" kern="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436939"/>
            <a:ext cx="4419600" cy="304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192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7170" y="2377350"/>
            <a:ext cx="4354830" cy="3678956"/>
          </a:xfrm>
          <a:prstGeom prst="rect">
            <a:avLst/>
          </a:prstGeom>
        </p:spPr>
        <p:txBody>
          <a:bodyPr vert="horz" wrap="square" lIns="0" tIns="0" rIns="0" bIns="0" rtlCol="0">
            <a:spAutoFit/>
          </a:bodyPr>
          <a:lstStyle/>
          <a:p>
            <a:pPr marL="355600" marR="5080" indent="-342900">
              <a:lnSpc>
                <a:spcPts val="2110"/>
              </a:lnSpc>
              <a:buClr>
                <a:srgbClr val="002060"/>
              </a:buClr>
              <a:buSzPct val="109090"/>
              <a:buFont typeface="Arial"/>
              <a:buChar char="•"/>
              <a:tabLst>
                <a:tab pos="355600" algn="l"/>
              </a:tabLst>
            </a:pPr>
            <a:r>
              <a:rPr sz="2800" spc="-25" dirty="0">
                <a:latin typeface="Arial"/>
                <a:cs typeface="Arial"/>
              </a:rPr>
              <a:t>R</a:t>
            </a:r>
            <a:r>
              <a:rPr sz="2800" spc="-15" dirty="0">
                <a:latin typeface="Arial"/>
                <a:cs typeface="Arial"/>
              </a:rPr>
              <a:t>edu</a:t>
            </a:r>
            <a:r>
              <a:rPr sz="2800" spc="-10" dirty="0">
                <a:latin typeface="Arial"/>
                <a:cs typeface="Arial"/>
              </a:rPr>
              <a:t>c</a:t>
            </a:r>
            <a:r>
              <a:rPr sz="2800" spc="-15" dirty="0">
                <a:latin typeface="Arial"/>
                <a:cs typeface="Arial"/>
              </a:rPr>
              <a:t>ed</a:t>
            </a:r>
            <a:r>
              <a:rPr sz="2800" spc="-10" dirty="0">
                <a:latin typeface="Arial"/>
                <a:cs typeface="Arial"/>
              </a:rPr>
              <a:t> </a:t>
            </a:r>
            <a:r>
              <a:rPr sz="2800" spc="-25" dirty="0">
                <a:latin typeface="Arial"/>
                <a:cs typeface="Arial"/>
              </a:rPr>
              <a:t>D</a:t>
            </a:r>
            <a:r>
              <a:rPr sz="2800" spc="-15" dirty="0">
                <a:latin typeface="Arial"/>
                <a:cs typeface="Arial"/>
              </a:rPr>
              <a:t>e</a:t>
            </a:r>
            <a:r>
              <a:rPr sz="2800" spc="-10" dirty="0">
                <a:latin typeface="Arial"/>
                <a:cs typeface="Arial"/>
              </a:rPr>
              <a:t>signer</a:t>
            </a:r>
            <a:r>
              <a:rPr sz="2800" spc="10" dirty="0">
                <a:latin typeface="Arial"/>
                <a:cs typeface="Arial"/>
              </a:rPr>
              <a:t> </a:t>
            </a:r>
            <a:r>
              <a:rPr sz="2800" spc="-10" dirty="0">
                <a:latin typeface="Arial"/>
                <a:cs typeface="Arial"/>
              </a:rPr>
              <a:t>le</a:t>
            </a:r>
            <a:r>
              <a:rPr sz="2800" spc="-25" dirty="0">
                <a:latin typeface="Arial"/>
                <a:cs typeface="Arial"/>
              </a:rPr>
              <a:t>v</a:t>
            </a:r>
            <a:r>
              <a:rPr sz="2800" spc="-10" dirty="0">
                <a:latin typeface="Arial"/>
                <a:cs typeface="Arial"/>
              </a:rPr>
              <a:t>el</a:t>
            </a:r>
            <a:r>
              <a:rPr sz="2800" spc="5" dirty="0">
                <a:latin typeface="Arial"/>
                <a:cs typeface="Arial"/>
              </a:rPr>
              <a:t> </a:t>
            </a:r>
            <a:r>
              <a:rPr sz="2800" spc="-10" dirty="0">
                <a:latin typeface="Arial"/>
                <a:cs typeface="Arial"/>
              </a:rPr>
              <a:t>of</a:t>
            </a:r>
            <a:r>
              <a:rPr sz="2800" dirty="0">
                <a:latin typeface="Arial"/>
                <a:cs typeface="Arial"/>
              </a:rPr>
              <a:t> </a:t>
            </a:r>
            <a:r>
              <a:rPr sz="2800" spc="-15" dirty="0">
                <a:latin typeface="Arial"/>
                <a:cs typeface="Arial"/>
              </a:rPr>
              <a:t>e</a:t>
            </a:r>
            <a:r>
              <a:rPr sz="2800" spc="-50" dirty="0">
                <a:latin typeface="Arial"/>
                <a:cs typeface="Arial"/>
              </a:rPr>
              <a:t>f</a:t>
            </a:r>
            <a:r>
              <a:rPr sz="2800" spc="-10" dirty="0">
                <a:latin typeface="Arial"/>
                <a:cs typeface="Arial"/>
              </a:rPr>
              <a:t>fort on</a:t>
            </a:r>
            <a:r>
              <a:rPr sz="2800" spc="-10" dirty="0" smtClean="0">
                <a:latin typeface="Arial"/>
                <a:cs typeface="Arial"/>
              </a:rPr>
              <a:t>:</a:t>
            </a:r>
            <a:endParaRPr lang="en-US" sz="2800" spc="-10" dirty="0" smtClean="0">
              <a:latin typeface="Arial"/>
              <a:cs typeface="Arial"/>
            </a:endParaRPr>
          </a:p>
          <a:p>
            <a:pPr marL="355600" marR="5080" indent="-342900">
              <a:lnSpc>
                <a:spcPts val="2110"/>
              </a:lnSpc>
              <a:buClr>
                <a:srgbClr val="002060"/>
              </a:buClr>
              <a:buSzPct val="109090"/>
              <a:buFont typeface="Arial"/>
              <a:buChar char="•"/>
              <a:tabLst>
                <a:tab pos="355600" algn="l"/>
              </a:tabLst>
            </a:pPr>
            <a:endParaRPr sz="2800" dirty="0">
              <a:latin typeface="Arial"/>
              <a:cs typeface="Arial"/>
            </a:endParaRPr>
          </a:p>
          <a:p>
            <a:pPr marL="756285" lvl="1" indent="-286385">
              <a:lnSpc>
                <a:spcPct val="100000"/>
              </a:lnSpc>
              <a:spcBef>
                <a:spcPts val="25"/>
              </a:spcBef>
              <a:buClr>
                <a:srgbClr val="0070C0"/>
              </a:buClr>
              <a:buSzPct val="85000"/>
              <a:buFont typeface="Wingdings"/>
              <a:buChar char=""/>
              <a:tabLst>
                <a:tab pos="756920" algn="l"/>
              </a:tabLst>
            </a:pPr>
            <a:r>
              <a:rPr sz="2400" spc="-5" dirty="0">
                <a:latin typeface="Arial"/>
                <a:cs typeface="Arial"/>
              </a:rPr>
              <a:t>P</a:t>
            </a:r>
            <a:r>
              <a:rPr sz="2400" dirty="0">
                <a:latin typeface="Arial"/>
                <a:cs typeface="Arial"/>
              </a:rPr>
              <a:t>er</a:t>
            </a:r>
            <a:r>
              <a:rPr sz="2400" spc="-5" dirty="0">
                <a:latin typeface="Arial"/>
                <a:cs typeface="Arial"/>
              </a:rPr>
              <a:t>m</a:t>
            </a:r>
            <a:r>
              <a:rPr sz="2400" dirty="0">
                <a:latin typeface="Arial"/>
                <a:cs typeface="Arial"/>
              </a:rPr>
              <a:t>i</a:t>
            </a:r>
            <a:r>
              <a:rPr sz="2400" spc="-10" dirty="0">
                <a:latin typeface="Arial"/>
                <a:cs typeface="Arial"/>
              </a:rPr>
              <a:t>t</a:t>
            </a:r>
            <a:r>
              <a:rPr sz="2400" dirty="0">
                <a:latin typeface="Arial"/>
                <a:cs typeface="Arial"/>
              </a:rPr>
              <a:t>s</a:t>
            </a:r>
          </a:p>
          <a:p>
            <a:pPr marL="756285" marR="21590" lvl="1" indent="-286385">
              <a:lnSpc>
                <a:spcPct val="80000"/>
              </a:lnSpc>
              <a:spcBef>
                <a:spcPts val="480"/>
              </a:spcBef>
              <a:buClr>
                <a:srgbClr val="0070C0"/>
              </a:buClr>
              <a:buSzPct val="85000"/>
              <a:buFont typeface="Wingdings"/>
              <a:buChar char=""/>
              <a:tabLst>
                <a:tab pos="756920" algn="l"/>
              </a:tabLst>
            </a:pPr>
            <a:r>
              <a:rPr sz="2400" dirty="0">
                <a:latin typeface="Arial"/>
                <a:cs typeface="Arial"/>
              </a:rPr>
              <a:t>De</a:t>
            </a:r>
            <a:r>
              <a:rPr sz="2400" spc="5" dirty="0">
                <a:latin typeface="Arial"/>
                <a:cs typeface="Arial"/>
              </a:rPr>
              <a:t>s</a:t>
            </a:r>
            <a:r>
              <a:rPr sz="2400" dirty="0">
                <a:latin typeface="Arial"/>
                <a:cs typeface="Arial"/>
              </a:rPr>
              <a:t>ign</a:t>
            </a:r>
            <a:r>
              <a:rPr sz="2400" spc="-30" dirty="0">
                <a:latin typeface="Arial"/>
                <a:cs typeface="Arial"/>
              </a:rPr>
              <a:t> </a:t>
            </a:r>
            <a:r>
              <a:rPr sz="2400" dirty="0">
                <a:latin typeface="Arial"/>
                <a:cs typeface="Arial"/>
              </a:rPr>
              <a:t>e</a:t>
            </a:r>
            <a:r>
              <a:rPr sz="2400" spc="-5" dirty="0">
                <a:latin typeface="Arial"/>
                <a:cs typeface="Arial"/>
              </a:rPr>
              <a:t>l</a:t>
            </a:r>
            <a:r>
              <a:rPr sz="2400" dirty="0">
                <a:latin typeface="Arial"/>
                <a:cs typeface="Arial"/>
              </a:rPr>
              <a:t>e</a:t>
            </a:r>
            <a:r>
              <a:rPr sz="2400" spc="-5" dirty="0">
                <a:latin typeface="Arial"/>
                <a:cs typeface="Arial"/>
              </a:rPr>
              <a:t>m</a:t>
            </a:r>
            <a:r>
              <a:rPr sz="2400" dirty="0">
                <a:latin typeface="Arial"/>
                <a:cs typeface="Arial"/>
              </a:rPr>
              <a:t>en</a:t>
            </a:r>
            <a:r>
              <a:rPr sz="2400" spc="-10" dirty="0">
                <a:latin typeface="Arial"/>
                <a:cs typeface="Arial"/>
              </a:rPr>
              <a:t>t</a:t>
            </a:r>
            <a:r>
              <a:rPr sz="2400" dirty="0">
                <a:latin typeface="Arial"/>
                <a:cs typeface="Arial"/>
              </a:rPr>
              <a:t>s</a:t>
            </a:r>
            <a:r>
              <a:rPr sz="2400" spc="-25" dirty="0">
                <a:latin typeface="Arial"/>
                <a:cs typeface="Arial"/>
              </a:rPr>
              <a:t> </a:t>
            </a:r>
            <a:r>
              <a:rPr sz="2400" dirty="0">
                <a:latin typeface="Arial"/>
                <a:cs typeface="Arial"/>
              </a:rPr>
              <a:t>(e</a:t>
            </a:r>
            <a:r>
              <a:rPr sz="2400" spc="-10" dirty="0">
                <a:latin typeface="Arial"/>
                <a:cs typeface="Arial"/>
              </a:rPr>
              <a:t>.</a:t>
            </a:r>
            <a:r>
              <a:rPr sz="2400" dirty="0">
                <a:latin typeface="Arial"/>
                <a:cs typeface="Arial"/>
              </a:rPr>
              <a:t>g</a:t>
            </a:r>
            <a:r>
              <a:rPr sz="2400" dirty="0" smtClean="0">
                <a:latin typeface="Arial"/>
                <a:cs typeface="Arial"/>
              </a:rPr>
              <a:t>.</a:t>
            </a:r>
            <a:r>
              <a:rPr lang="en-US" sz="2400" dirty="0" smtClean="0">
                <a:latin typeface="Arial"/>
                <a:cs typeface="Arial"/>
              </a:rPr>
              <a:t>,</a:t>
            </a:r>
            <a:r>
              <a:rPr sz="2400" spc="-35" dirty="0" smtClean="0">
                <a:latin typeface="Arial"/>
                <a:cs typeface="Arial"/>
              </a:rPr>
              <a:t> </a:t>
            </a:r>
            <a:r>
              <a:rPr sz="2400" spc="-5" dirty="0">
                <a:latin typeface="Arial"/>
                <a:cs typeface="Arial"/>
              </a:rPr>
              <a:t>m</a:t>
            </a:r>
            <a:r>
              <a:rPr sz="2400" dirty="0">
                <a:latin typeface="Arial"/>
                <a:cs typeface="Arial"/>
              </a:rPr>
              <a:t>a</a:t>
            </a:r>
            <a:r>
              <a:rPr sz="2400" spc="-10" dirty="0">
                <a:latin typeface="Arial"/>
                <a:cs typeface="Arial"/>
              </a:rPr>
              <a:t>t</a:t>
            </a:r>
            <a:r>
              <a:rPr sz="2400" dirty="0">
                <a:latin typeface="Arial"/>
                <a:cs typeface="Arial"/>
              </a:rPr>
              <a:t>er</a:t>
            </a:r>
            <a:r>
              <a:rPr sz="2400" spc="-5" dirty="0">
                <a:latin typeface="Arial"/>
                <a:cs typeface="Arial"/>
              </a:rPr>
              <a:t>i</a:t>
            </a:r>
            <a:r>
              <a:rPr sz="2400" dirty="0">
                <a:latin typeface="Arial"/>
                <a:cs typeface="Arial"/>
              </a:rPr>
              <a:t>a</a:t>
            </a:r>
            <a:r>
              <a:rPr sz="2400" spc="-5" dirty="0">
                <a:latin typeface="Arial"/>
                <a:cs typeface="Arial"/>
              </a:rPr>
              <a:t>l</a:t>
            </a:r>
            <a:r>
              <a:rPr sz="2400" dirty="0">
                <a:latin typeface="Arial"/>
                <a:cs typeface="Arial"/>
              </a:rPr>
              <a:t>s </a:t>
            </a:r>
            <a:r>
              <a:rPr sz="2400" spc="5" dirty="0">
                <a:latin typeface="Arial"/>
                <a:cs typeface="Arial"/>
              </a:rPr>
              <a:t>s</a:t>
            </a:r>
            <a:r>
              <a:rPr sz="2400" spc="-5" dirty="0">
                <a:latin typeface="Arial"/>
                <a:cs typeface="Arial"/>
              </a:rPr>
              <a:t>i</a:t>
            </a:r>
            <a:r>
              <a:rPr sz="2400" spc="-10" dirty="0">
                <a:latin typeface="Arial"/>
                <a:cs typeface="Arial"/>
              </a:rPr>
              <a:t>t</a:t>
            </a:r>
            <a:r>
              <a:rPr sz="2400" dirty="0">
                <a:latin typeface="Arial"/>
                <a:cs typeface="Arial"/>
              </a:rPr>
              <a:t>e</a:t>
            </a:r>
            <a:r>
              <a:rPr sz="2400" spc="5" dirty="0">
                <a:latin typeface="Arial"/>
                <a:cs typeface="Arial"/>
              </a:rPr>
              <a:t>s)</a:t>
            </a:r>
            <a:endParaRPr sz="2400" dirty="0">
              <a:latin typeface="Arial"/>
              <a:cs typeface="Arial"/>
            </a:endParaRPr>
          </a:p>
          <a:p>
            <a:pPr marL="756285" lvl="1" indent="-286385">
              <a:lnSpc>
                <a:spcPct val="100000"/>
              </a:lnSpc>
              <a:buClr>
                <a:srgbClr val="0070C0"/>
              </a:buClr>
              <a:buSzPct val="85000"/>
              <a:buFont typeface="Wingdings"/>
              <a:buChar char=""/>
              <a:tabLst>
                <a:tab pos="756920" algn="l"/>
              </a:tabLst>
            </a:pPr>
            <a:r>
              <a:rPr lang="en-US" sz="2400" dirty="0" smtClean="0">
                <a:latin typeface="Arial"/>
                <a:cs typeface="Arial"/>
              </a:rPr>
              <a:t>Resource agency </a:t>
            </a:r>
            <a:r>
              <a:rPr sz="2400" spc="5" dirty="0" smtClean="0">
                <a:latin typeface="Arial"/>
                <a:cs typeface="Arial"/>
              </a:rPr>
              <a:t>c</a:t>
            </a:r>
            <a:r>
              <a:rPr sz="2400" dirty="0" smtClean="0">
                <a:latin typeface="Arial"/>
                <a:cs typeface="Arial"/>
              </a:rPr>
              <a:t>oord</a:t>
            </a:r>
            <a:r>
              <a:rPr sz="2400" spc="-5" dirty="0" smtClean="0">
                <a:latin typeface="Arial"/>
                <a:cs typeface="Arial"/>
              </a:rPr>
              <a:t>i</a:t>
            </a:r>
            <a:r>
              <a:rPr sz="2400" dirty="0" smtClean="0">
                <a:latin typeface="Arial"/>
                <a:cs typeface="Arial"/>
              </a:rPr>
              <a:t>na</a:t>
            </a:r>
            <a:r>
              <a:rPr sz="2400" spc="-10" dirty="0" smtClean="0">
                <a:latin typeface="Arial"/>
                <a:cs typeface="Arial"/>
              </a:rPr>
              <a:t>t</a:t>
            </a:r>
            <a:r>
              <a:rPr sz="2400" dirty="0" smtClean="0">
                <a:latin typeface="Arial"/>
                <a:cs typeface="Arial"/>
              </a:rPr>
              <a:t>ion</a:t>
            </a:r>
            <a:endParaRPr sz="2400" dirty="0">
              <a:latin typeface="Arial"/>
              <a:cs typeface="Arial"/>
            </a:endParaRPr>
          </a:p>
          <a:p>
            <a:pPr marL="756285" lvl="1" indent="-286385">
              <a:lnSpc>
                <a:spcPct val="100000"/>
              </a:lnSpc>
              <a:buClr>
                <a:srgbClr val="0070C0"/>
              </a:buClr>
              <a:buSzPct val="85000"/>
              <a:buFont typeface="Wingdings"/>
              <a:buChar char=""/>
              <a:tabLst>
                <a:tab pos="756920" algn="l"/>
              </a:tabLst>
            </a:pPr>
            <a:r>
              <a:rPr sz="2400" spc="-75" dirty="0">
                <a:latin typeface="Arial"/>
                <a:cs typeface="Arial"/>
              </a:rPr>
              <a:t>T</a:t>
            </a:r>
            <a:r>
              <a:rPr sz="2400" dirty="0">
                <a:latin typeface="Arial"/>
                <a:cs typeface="Arial"/>
              </a:rPr>
              <a:t>ra</a:t>
            </a:r>
            <a:r>
              <a:rPr sz="2400" spc="-45" dirty="0">
                <a:latin typeface="Arial"/>
                <a:cs typeface="Arial"/>
              </a:rPr>
              <a:t>f</a:t>
            </a:r>
            <a:r>
              <a:rPr sz="2400" spc="-10" dirty="0">
                <a:latin typeface="Arial"/>
                <a:cs typeface="Arial"/>
              </a:rPr>
              <a:t>f</a:t>
            </a:r>
            <a:r>
              <a:rPr sz="2400" spc="-5" dirty="0">
                <a:latin typeface="Arial"/>
                <a:cs typeface="Arial"/>
              </a:rPr>
              <a:t>i</a:t>
            </a:r>
            <a:r>
              <a:rPr sz="2400" dirty="0">
                <a:latin typeface="Arial"/>
                <a:cs typeface="Arial"/>
              </a:rPr>
              <a:t>c</a:t>
            </a:r>
            <a:r>
              <a:rPr sz="2400" spc="-35" dirty="0">
                <a:latin typeface="Arial"/>
                <a:cs typeface="Arial"/>
              </a:rPr>
              <a:t> </a:t>
            </a:r>
            <a:r>
              <a:rPr sz="2400" spc="5" dirty="0">
                <a:latin typeface="Arial"/>
                <a:cs typeface="Arial"/>
              </a:rPr>
              <a:t>c</a:t>
            </a:r>
            <a:r>
              <a:rPr sz="2400" dirty="0">
                <a:latin typeface="Arial"/>
                <a:cs typeface="Arial"/>
              </a:rPr>
              <a:t>on</a:t>
            </a:r>
            <a:r>
              <a:rPr sz="2400" spc="-10" dirty="0">
                <a:latin typeface="Arial"/>
                <a:cs typeface="Arial"/>
              </a:rPr>
              <a:t>t</a:t>
            </a:r>
            <a:r>
              <a:rPr sz="2400" dirty="0">
                <a:latin typeface="Arial"/>
                <a:cs typeface="Arial"/>
              </a:rPr>
              <a:t>rol</a:t>
            </a:r>
          </a:p>
          <a:p>
            <a:pPr marL="756285" lvl="1" indent="-286385">
              <a:lnSpc>
                <a:spcPct val="100000"/>
              </a:lnSpc>
              <a:buClr>
                <a:srgbClr val="0070C0"/>
              </a:buClr>
              <a:buSzPct val="85000"/>
              <a:buFont typeface="Wingdings"/>
              <a:buChar char=""/>
              <a:tabLst>
                <a:tab pos="756920" algn="l"/>
              </a:tabLst>
            </a:pPr>
            <a:r>
              <a:rPr lang="en-US" sz="2400" spc="-5" dirty="0" smtClean="0">
                <a:latin typeface="Arial"/>
                <a:cs typeface="Arial"/>
              </a:rPr>
              <a:t>Storm water management</a:t>
            </a:r>
            <a:endParaRPr sz="2400" dirty="0">
              <a:latin typeface="Arial"/>
              <a:cs typeface="Arial"/>
            </a:endParaRPr>
          </a:p>
          <a:p>
            <a:pPr marL="756285" lvl="1" indent="-286385">
              <a:lnSpc>
                <a:spcPct val="100000"/>
              </a:lnSpc>
              <a:buClr>
                <a:srgbClr val="0070C0"/>
              </a:buClr>
              <a:buSzPct val="85000"/>
              <a:buFont typeface="Wingdings"/>
              <a:buChar char=""/>
              <a:tabLst>
                <a:tab pos="756920" algn="l"/>
              </a:tabLst>
            </a:pPr>
            <a:r>
              <a:rPr sz="2400" dirty="0">
                <a:latin typeface="Arial"/>
                <a:cs typeface="Arial"/>
              </a:rPr>
              <a:t>U</a:t>
            </a:r>
            <a:r>
              <a:rPr sz="2400" spc="-10" dirty="0">
                <a:latin typeface="Arial"/>
                <a:cs typeface="Arial"/>
              </a:rPr>
              <a:t>t</a:t>
            </a:r>
            <a:r>
              <a:rPr sz="2400" spc="-5" dirty="0">
                <a:latin typeface="Arial"/>
                <a:cs typeface="Arial"/>
              </a:rPr>
              <a:t>i</a:t>
            </a:r>
            <a:r>
              <a:rPr sz="2400" dirty="0">
                <a:latin typeface="Arial"/>
                <a:cs typeface="Arial"/>
              </a:rPr>
              <a:t>l</a:t>
            </a:r>
            <a:r>
              <a:rPr sz="2400" spc="-5" dirty="0">
                <a:latin typeface="Arial"/>
                <a:cs typeface="Arial"/>
              </a:rPr>
              <a:t>i</a:t>
            </a:r>
            <a:r>
              <a:rPr sz="2400" spc="-10" dirty="0">
                <a:latin typeface="Arial"/>
                <a:cs typeface="Arial"/>
              </a:rPr>
              <a:t>t</a:t>
            </a:r>
            <a:r>
              <a:rPr sz="2400" dirty="0">
                <a:latin typeface="Arial"/>
                <a:cs typeface="Arial"/>
              </a:rPr>
              <a:t>y</a:t>
            </a:r>
            <a:r>
              <a:rPr sz="2400" spc="-15" dirty="0">
                <a:latin typeface="Arial"/>
                <a:cs typeface="Arial"/>
              </a:rPr>
              <a:t> </a:t>
            </a:r>
            <a:r>
              <a:rPr sz="2400" spc="5" dirty="0">
                <a:latin typeface="Arial"/>
                <a:cs typeface="Arial"/>
              </a:rPr>
              <a:t>c</a:t>
            </a:r>
            <a:r>
              <a:rPr sz="2400" dirty="0">
                <a:latin typeface="Arial"/>
                <a:cs typeface="Arial"/>
              </a:rPr>
              <a:t>oord</a:t>
            </a:r>
            <a:r>
              <a:rPr sz="2400" spc="-5" dirty="0">
                <a:latin typeface="Arial"/>
                <a:cs typeface="Arial"/>
              </a:rPr>
              <a:t>i</a:t>
            </a:r>
            <a:r>
              <a:rPr sz="2400" dirty="0">
                <a:latin typeface="Arial"/>
                <a:cs typeface="Arial"/>
              </a:rPr>
              <a:t>na</a:t>
            </a:r>
            <a:r>
              <a:rPr sz="2400" spc="-10" dirty="0">
                <a:latin typeface="Arial"/>
                <a:cs typeface="Arial"/>
              </a:rPr>
              <a:t>t</a:t>
            </a:r>
            <a:r>
              <a:rPr sz="2400" dirty="0">
                <a:latin typeface="Arial"/>
                <a:cs typeface="Arial"/>
              </a:rPr>
              <a:t>ion</a:t>
            </a:r>
          </a:p>
        </p:txBody>
      </p:sp>
      <p:sp>
        <p:nvSpPr>
          <p:cNvPr id="5" name="object 5"/>
          <p:cNvSpPr txBox="1"/>
          <p:nvPr/>
        </p:nvSpPr>
        <p:spPr>
          <a:xfrm>
            <a:off x="4879340" y="2209800"/>
            <a:ext cx="4264660" cy="923330"/>
          </a:xfrm>
          <a:prstGeom prst="rect">
            <a:avLst/>
          </a:prstGeom>
        </p:spPr>
        <p:txBody>
          <a:bodyPr vert="horz" wrap="square" lIns="0" tIns="0" rIns="0" bIns="0" rtlCol="0">
            <a:spAutoFit/>
          </a:bodyPr>
          <a:lstStyle/>
          <a:p>
            <a:pPr marL="355600" marR="5080" indent="-342900">
              <a:lnSpc>
                <a:spcPct val="100000"/>
              </a:lnSpc>
              <a:buClr>
                <a:srgbClr val="002060"/>
              </a:buClr>
              <a:buSzPct val="109090"/>
              <a:buFont typeface="Arial"/>
              <a:buChar char="•"/>
              <a:tabLst>
                <a:tab pos="355600" algn="l"/>
              </a:tabLst>
            </a:pPr>
            <a:r>
              <a:rPr sz="2800" spc="-10" dirty="0">
                <a:latin typeface="Arial"/>
                <a:cs typeface="Arial"/>
              </a:rPr>
              <a:t>I</a:t>
            </a:r>
            <a:r>
              <a:rPr sz="2800" spc="-25" dirty="0">
                <a:latin typeface="Arial"/>
                <a:cs typeface="Arial"/>
              </a:rPr>
              <a:t>m</a:t>
            </a:r>
            <a:r>
              <a:rPr sz="2800" spc="-15" dirty="0">
                <a:latin typeface="Arial"/>
                <a:cs typeface="Arial"/>
              </a:rPr>
              <a:t>pro</a:t>
            </a:r>
            <a:r>
              <a:rPr sz="2800" spc="-25" dirty="0">
                <a:latin typeface="Arial"/>
                <a:cs typeface="Arial"/>
              </a:rPr>
              <a:t>v</a:t>
            </a:r>
            <a:r>
              <a:rPr sz="2800" spc="-15" dirty="0">
                <a:latin typeface="Arial"/>
                <a:cs typeface="Arial"/>
              </a:rPr>
              <a:t>ed</a:t>
            </a:r>
            <a:r>
              <a:rPr sz="2800" spc="25" dirty="0">
                <a:latin typeface="Arial"/>
                <a:cs typeface="Arial"/>
              </a:rPr>
              <a:t> </a:t>
            </a:r>
            <a:r>
              <a:rPr sz="2800" spc="-10" dirty="0">
                <a:latin typeface="Arial"/>
                <a:cs typeface="Arial"/>
              </a:rPr>
              <a:t>internal</a:t>
            </a:r>
            <a:r>
              <a:rPr sz="2800" spc="5" dirty="0">
                <a:latin typeface="Arial"/>
                <a:cs typeface="Arial"/>
              </a:rPr>
              <a:t> </a:t>
            </a:r>
            <a:r>
              <a:rPr sz="2800" spc="-15" dirty="0">
                <a:latin typeface="Arial"/>
                <a:cs typeface="Arial"/>
              </a:rPr>
              <a:t>&amp;</a:t>
            </a:r>
            <a:r>
              <a:rPr sz="2800" dirty="0">
                <a:latin typeface="Arial"/>
                <a:cs typeface="Arial"/>
              </a:rPr>
              <a:t> </a:t>
            </a:r>
            <a:r>
              <a:rPr sz="2800" spc="-15" dirty="0">
                <a:latin typeface="Arial"/>
                <a:cs typeface="Arial"/>
              </a:rPr>
              <a:t>e</a:t>
            </a:r>
            <a:r>
              <a:rPr sz="2800" spc="-25" dirty="0">
                <a:latin typeface="Arial"/>
                <a:cs typeface="Arial"/>
              </a:rPr>
              <a:t>x</a:t>
            </a:r>
            <a:r>
              <a:rPr sz="2800" spc="-10" dirty="0">
                <a:latin typeface="Arial"/>
                <a:cs typeface="Arial"/>
              </a:rPr>
              <a:t>ternal c</a:t>
            </a:r>
            <a:r>
              <a:rPr sz="2800" spc="-15" dirty="0">
                <a:latin typeface="Arial"/>
                <a:cs typeface="Arial"/>
              </a:rPr>
              <a:t>o</a:t>
            </a:r>
            <a:r>
              <a:rPr sz="2800" spc="-25" dirty="0">
                <a:latin typeface="Arial"/>
                <a:cs typeface="Arial"/>
              </a:rPr>
              <a:t>mm</a:t>
            </a:r>
            <a:r>
              <a:rPr sz="2800" spc="-10" dirty="0">
                <a:latin typeface="Arial"/>
                <a:cs typeface="Arial"/>
              </a:rPr>
              <a:t>unication</a:t>
            </a:r>
            <a:r>
              <a:rPr sz="3200" dirty="0">
                <a:latin typeface="Arial"/>
                <a:cs typeface="Arial"/>
              </a:rPr>
              <a:t>:</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t>2</a:t>
            </a:r>
            <a:r>
              <a:rPr dirty="0"/>
              <a:t>/</a:t>
            </a:r>
            <a:r>
              <a:rPr spc="-5" dirty="0"/>
              <a:t>23</a:t>
            </a:r>
            <a:r>
              <a:rPr dirty="0"/>
              <a:t>/</a:t>
            </a:r>
            <a:r>
              <a:rPr spc="-5" dirty="0"/>
              <a:t>2015</a:t>
            </a: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Al</a:t>
            </a:r>
            <a:r>
              <a:rPr spc="-5" dirty="0"/>
              <a:t>a</a:t>
            </a:r>
            <a:r>
              <a:rPr spc="5" dirty="0"/>
              <a:t>sk</a:t>
            </a:r>
            <a:r>
              <a:rPr dirty="0"/>
              <a:t>a</a:t>
            </a:r>
            <a:r>
              <a:rPr spc="-25" dirty="0"/>
              <a:t> </a:t>
            </a:r>
            <a:r>
              <a:rPr spc="-5" dirty="0"/>
              <a:t>DO</a:t>
            </a:r>
            <a:r>
              <a:rPr dirty="0"/>
              <a:t>T&amp;PF</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19</a:t>
            </a:fld>
            <a:endParaRPr dirty="0"/>
          </a:p>
        </p:txBody>
      </p:sp>
      <p:sp>
        <p:nvSpPr>
          <p:cNvPr id="6" name="object 6"/>
          <p:cNvSpPr txBox="1"/>
          <p:nvPr/>
        </p:nvSpPr>
        <p:spPr>
          <a:xfrm>
            <a:off x="5321300" y="3200400"/>
            <a:ext cx="2905125" cy="1974900"/>
          </a:xfrm>
          <a:prstGeom prst="rect">
            <a:avLst/>
          </a:prstGeom>
        </p:spPr>
        <p:txBody>
          <a:bodyPr vert="horz" wrap="square" lIns="0" tIns="0" rIns="0" bIns="0" rtlCol="0">
            <a:spAutoFit/>
          </a:bodyPr>
          <a:lstStyle/>
          <a:p>
            <a:pPr marL="298450" indent="-285750">
              <a:lnSpc>
                <a:spcPct val="100000"/>
              </a:lnSpc>
              <a:buClr>
                <a:srgbClr val="0070C0"/>
              </a:buClr>
              <a:buSzPct val="85000"/>
              <a:buFont typeface="Wingdings"/>
              <a:buChar char=""/>
              <a:tabLst>
                <a:tab pos="299720" algn="l"/>
              </a:tabLst>
            </a:pPr>
            <a:r>
              <a:rPr lang="en-US" sz="2400" dirty="0" smtClean="0">
                <a:latin typeface="Arial"/>
                <a:cs typeface="Arial"/>
              </a:rPr>
              <a:t>Funding agency</a:t>
            </a:r>
            <a:endParaRPr sz="2400" dirty="0">
              <a:latin typeface="Arial"/>
              <a:cs typeface="Arial"/>
            </a:endParaRPr>
          </a:p>
          <a:p>
            <a:pPr marL="299085" indent="-286385">
              <a:lnSpc>
                <a:spcPct val="100000"/>
              </a:lnSpc>
              <a:spcBef>
                <a:spcPts val="480"/>
              </a:spcBef>
              <a:buClr>
                <a:srgbClr val="0070C0"/>
              </a:buClr>
              <a:buSzPct val="85000"/>
              <a:buFont typeface="Wingdings"/>
              <a:buChar char=""/>
              <a:tabLst>
                <a:tab pos="299720" algn="l"/>
              </a:tabLst>
            </a:pPr>
            <a:r>
              <a:rPr lang="en-US" sz="2400" dirty="0" smtClean="0">
                <a:latin typeface="Arial"/>
                <a:cs typeface="Arial"/>
              </a:rPr>
              <a:t>Specialty</a:t>
            </a:r>
            <a:r>
              <a:rPr sz="2400" spc="-40" dirty="0" smtClean="0">
                <a:latin typeface="Arial"/>
                <a:cs typeface="Arial"/>
              </a:rPr>
              <a:t> </a:t>
            </a:r>
            <a:r>
              <a:rPr sz="2400" dirty="0">
                <a:latin typeface="Arial"/>
                <a:cs typeface="Arial"/>
              </a:rPr>
              <a:t>de</a:t>
            </a:r>
            <a:r>
              <a:rPr sz="2400" spc="5" dirty="0">
                <a:latin typeface="Arial"/>
                <a:cs typeface="Arial"/>
              </a:rPr>
              <a:t>s</a:t>
            </a:r>
            <a:r>
              <a:rPr sz="2400" dirty="0">
                <a:latin typeface="Arial"/>
                <a:cs typeface="Arial"/>
              </a:rPr>
              <a:t>ign</a:t>
            </a:r>
          </a:p>
          <a:p>
            <a:pPr marL="298450" marR="5080" indent="-285750">
              <a:lnSpc>
                <a:spcPct val="100000"/>
              </a:lnSpc>
              <a:spcBef>
                <a:spcPts val="480"/>
              </a:spcBef>
              <a:buClr>
                <a:srgbClr val="0070C0"/>
              </a:buClr>
              <a:buSzPct val="85000"/>
              <a:buFont typeface="Wingdings"/>
              <a:buChar char=""/>
              <a:tabLst>
                <a:tab pos="299720" algn="l"/>
              </a:tabLst>
            </a:pPr>
            <a:r>
              <a:rPr sz="2400" dirty="0">
                <a:latin typeface="Arial"/>
                <a:cs typeface="Arial"/>
              </a:rPr>
              <a:t>Righ</a:t>
            </a:r>
            <a:r>
              <a:rPr sz="2400" spc="-10" dirty="0">
                <a:latin typeface="Arial"/>
                <a:cs typeface="Arial"/>
              </a:rPr>
              <a:t>t</a:t>
            </a:r>
            <a:r>
              <a:rPr sz="2400" dirty="0">
                <a:latin typeface="Arial"/>
                <a:cs typeface="Arial"/>
              </a:rPr>
              <a:t>-o</a:t>
            </a:r>
            <a:r>
              <a:rPr sz="2400" spc="-10" dirty="0">
                <a:latin typeface="Arial"/>
                <a:cs typeface="Arial"/>
              </a:rPr>
              <a:t>f</a:t>
            </a:r>
            <a:r>
              <a:rPr sz="2400" dirty="0">
                <a:latin typeface="Arial"/>
                <a:cs typeface="Arial"/>
              </a:rPr>
              <a:t>-way</a:t>
            </a:r>
            <a:r>
              <a:rPr sz="2400" spc="-60" dirty="0">
                <a:latin typeface="Arial"/>
                <a:cs typeface="Arial"/>
              </a:rPr>
              <a:t> </a:t>
            </a:r>
            <a:r>
              <a:rPr sz="2400" dirty="0">
                <a:latin typeface="Arial"/>
                <a:cs typeface="Arial"/>
              </a:rPr>
              <a:t>per</a:t>
            </a:r>
            <a:r>
              <a:rPr sz="2400" spc="-5" dirty="0">
                <a:latin typeface="Arial"/>
                <a:cs typeface="Arial"/>
              </a:rPr>
              <a:t>m</a:t>
            </a:r>
            <a:r>
              <a:rPr sz="2400" dirty="0">
                <a:latin typeface="Arial"/>
                <a:cs typeface="Arial"/>
              </a:rPr>
              <a:t>i</a:t>
            </a:r>
            <a:r>
              <a:rPr sz="2400" spc="-10" dirty="0">
                <a:latin typeface="Arial"/>
                <a:cs typeface="Arial"/>
              </a:rPr>
              <a:t>t</a:t>
            </a:r>
            <a:r>
              <a:rPr sz="2400" dirty="0">
                <a:latin typeface="Arial"/>
                <a:cs typeface="Arial"/>
              </a:rPr>
              <a:t>s</a:t>
            </a:r>
            <a:r>
              <a:rPr sz="2400" spc="-25" dirty="0">
                <a:latin typeface="Arial"/>
                <a:cs typeface="Arial"/>
              </a:rPr>
              <a:t> </a:t>
            </a:r>
            <a:r>
              <a:rPr sz="2400" dirty="0">
                <a:latin typeface="Arial"/>
                <a:cs typeface="Arial"/>
              </a:rPr>
              <a:t>in </a:t>
            </a:r>
            <a:r>
              <a:rPr lang="en-US" sz="2400" dirty="0" smtClean="0">
                <a:latin typeface="Arial"/>
                <a:cs typeface="Arial"/>
              </a:rPr>
              <a:t>sensitive areas</a:t>
            </a:r>
            <a:endParaRPr sz="2400" dirty="0">
              <a:latin typeface="Arial"/>
              <a:cs typeface="Arial"/>
            </a:endParaRPr>
          </a:p>
        </p:txBody>
      </p:sp>
      <p:sp>
        <p:nvSpPr>
          <p:cNvPr id="10" name="Title 8"/>
          <p:cNvSpPr>
            <a:spLocks noGrp="1"/>
          </p:cNvSpPr>
          <p:nvPr>
            <p:ph type="title"/>
          </p:nvPr>
        </p:nvSpPr>
        <p:spPr/>
        <p:txBody>
          <a:bodyPr/>
          <a:lstStyle/>
          <a:p>
            <a:r>
              <a:rPr lang="en-US" sz="3200" dirty="0"/>
              <a:t>B</a:t>
            </a:r>
            <a:r>
              <a:rPr lang="en-US" sz="3200" spc="-5" dirty="0"/>
              <a:t>enef</a:t>
            </a:r>
            <a:r>
              <a:rPr lang="en-US" sz="3200" dirty="0"/>
              <a:t>its</a:t>
            </a:r>
            <a:r>
              <a:rPr lang="en-US" sz="3200" spc="-30" dirty="0"/>
              <a:t> </a:t>
            </a:r>
            <a:r>
              <a:rPr lang="en-US" sz="3200" spc="-5" dirty="0"/>
              <a:t>o</a:t>
            </a:r>
            <a:r>
              <a:rPr lang="en-US" sz="3200" dirty="0"/>
              <a:t>f</a:t>
            </a:r>
            <a:r>
              <a:rPr lang="en-US" sz="3200" spc="215" dirty="0"/>
              <a:t> </a:t>
            </a:r>
            <a:r>
              <a:rPr lang="en-US" sz="3200" dirty="0"/>
              <a:t>Alternative Procurement</a:t>
            </a:r>
            <a:br>
              <a:rPr lang="en-US" sz="3200" dirty="0"/>
            </a:b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3036"/>
            <a:ext cx="9220200" cy="861774"/>
          </a:xfrm>
        </p:spPr>
        <p:txBody>
          <a:bodyPr/>
          <a:lstStyle/>
          <a:p>
            <a:pPr algn="l"/>
            <a:r>
              <a:rPr lang="en-US" sz="2800" dirty="0" smtClean="0"/>
              <a:t>Overview: Impacts to Sustainable Construction</a:t>
            </a:r>
            <a:endParaRPr lang="en-US" sz="2800" dirty="0"/>
          </a:p>
        </p:txBody>
      </p:sp>
      <p:sp>
        <p:nvSpPr>
          <p:cNvPr id="3" name="Content Placeholder 1"/>
          <p:cNvSpPr txBox="1">
            <a:spLocks/>
          </p:cNvSpPr>
          <p:nvPr/>
        </p:nvSpPr>
        <p:spPr>
          <a:xfrm>
            <a:off x="609600" y="2332037"/>
            <a:ext cx="8153400" cy="4343400"/>
          </a:xfrm>
          <a:prstGeom prst="rect">
            <a:avLst/>
          </a:prstGeom>
        </p:spPr>
        <p:txBody>
          <a:bodyPr>
            <a:noAutofit/>
          </a:bodyPr>
          <a:lstStyle>
            <a:lvl1pPr marL="342900" indent="-342900" algn="l" defTabSz="914400" rtl="0" eaLnBrk="1" latinLnBrk="0" hangingPunct="1">
              <a:spcBef>
                <a:spcPct val="20000"/>
              </a:spcBef>
              <a:buClr>
                <a:srgbClr val="002060"/>
              </a:buClr>
              <a:buSzPct val="11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70C0"/>
              </a:buClr>
              <a:buSzPct val="85000"/>
              <a:buFont typeface="Wingdings" pitchFamily="2" charset="2"/>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1">
                  <a:lumMod val="50000"/>
                  <a:lumOff val="50000"/>
                </a:schemeClr>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70C0"/>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1">
                  <a:lumMod val="50000"/>
                  <a:lumOff val="50000"/>
                </a:schemeClr>
              </a:buClr>
              <a:buSzPct val="95000"/>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Procurement Methods: </a:t>
            </a:r>
          </a:p>
          <a:p>
            <a:pPr lvl="1"/>
            <a:r>
              <a:rPr lang="en-US" sz="2400" dirty="0" smtClean="0"/>
              <a:t>Construction </a:t>
            </a:r>
            <a:r>
              <a:rPr lang="en-US" sz="2400" dirty="0"/>
              <a:t>Manager General Contractor </a:t>
            </a:r>
            <a:r>
              <a:rPr lang="en-US" sz="2400" dirty="0" smtClean="0"/>
              <a:t>(CMGC)</a:t>
            </a:r>
          </a:p>
          <a:p>
            <a:pPr lvl="1"/>
            <a:r>
              <a:rPr lang="en-US" sz="2400" dirty="0" smtClean="0"/>
              <a:t>Design Build (DB)</a:t>
            </a:r>
          </a:p>
          <a:p>
            <a:r>
              <a:rPr lang="en-US" sz="2800" dirty="0" smtClean="0"/>
              <a:t>Additional Considerations</a:t>
            </a:r>
          </a:p>
          <a:p>
            <a:pPr lvl="1"/>
            <a:r>
              <a:rPr lang="en-US" sz="2400" dirty="0" smtClean="0"/>
              <a:t>Award Timing</a:t>
            </a:r>
          </a:p>
          <a:p>
            <a:pPr lvl="1"/>
            <a:r>
              <a:rPr lang="en-US" sz="2400" dirty="0" smtClean="0"/>
              <a:t>Availability and Cost of Commodities</a:t>
            </a:r>
          </a:p>
          <a:p>
            <a:pPr lvl="1"/>
            <a:r>
              <a:rPr lang="en-US" sz="2400" dirty="0" smtClean="0"/>
              <a:t>Location of Utility Corridors</a:t>
            </a:r>
          </a:p>
          <a:p>
            <a:pPr lvl="1"/>
            <a:r>
              <a:rPr lang="en-US" sz="2400" dirty="0" smtClean="0"/>
              <a:t>Material Sites </a:t>
            </a:r>
          </a:p>
          <a:p>
            <a:pPr lvl="1"/>
            <a:endParaRPr lang="en-US" sz="2400" dirty="0" smtClean="0"/>
          </a:p>
          <a:p>
            <a:pPr marL="457200" lvl="1" indent="0">
              <a:buNone/>
            </a:pPr>
            <a:endParaRPr lang="en-US" sz="2000" dirty="0" smtClean="0"/>
          </a:p>
        </p:txBody>
      </p:sp>
      <p:sp>
        <p:nvSpPr>
          <p:cNvPr id="5" name="Slide Number Placeholder 3"/>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FC2507-E822-4BDC-A721-4A76A5E271D4}" type="slidenum">
              <a:rPr lang="en-US" smtClean="0"/>
              <a:pPr/>
              <a:t>2</a:t>
            </a:fld>
            <a:endParaRPr lang="en-US" dirty="0"/>
          </a:p>
        </p:txBody>
      </p:sp>
      <p:sp>
        <p:nvSpPr>
          <p:cNvPr id="6" name="Footer Placeholder 17"/>
          <p:cNvSpPr>
            <a:spLocks noGrp="1"/>
          </p:cNvSpPr>
          <p:nvPr>
            <p:ph type="ftr" sz="quarter" idx="4294967295"/>
          </p:nvPr>
        </p:nvSpPr>
        <p:spPr>
          <a:xfrm>
            <a:off x="3124200" y="6477000"/>
            <a:ext cx="3048000" cy="381000"/>
          </a:xfrm>
          <a:prstGeom prst="rect">
            <a:avLst/>
          </a:prstGeom>
        </p:spPr>
        <p:txBody>
          <a:bodyPr tIns="91440"/>
          <a:lstStyle>
            <a:lvl1pPr>
              <a:defRPr sz="1400" b="1">
                <a:latin typeface="+mj-lt"/>
              </a:defRPr>
            </a:lvl1pPr>
          </a:lstStyle>
          <a:p>
            <a:pPr algn="ctr">
              <a:spcBef>
                <a:spcPts val="1200"/>
              </a:spcBef>
            </a:pPr>
            <a:r>
              <a:rPr lang="en-US" dirty="0" smtClean="0">
                <a:solidFill>
                  <a:prstClr val="white"/>
                </a:solidFill>
              </a:rPr>
              <a:t>Integrity ∙ Excellence ∙ Respect </a:t>
            </a:r>
            <a:endParaRPr lang="en-US" dirty="0">
              <a:solidFill>
                <a:prstClr val="white"/>
              </a:solidFill>
            </a:endParaRPr>
          </a:p>
        </p:txBody>
      </p:sp>
    </p:spTree>
    <p:extLst>
      <p:ext uri="{BB962C8B-B14F-4D97-AF65-F5344CB8AC3E}">
        <p14:creationId xmlns:p14="http://schemas.microsoft.com/office/powerpoint/2010/main" val="2730333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39" y="6487667"/>
            <a:ext cx="149860" cy="370840"/>
          </a:xfrm>
          <a:prstGeom prst="rect">
            <a:avLst/>
          </a:prstGeom>
        </p:spPr>
        <p:txBody>
          <a:bodyPr vert="horz" wrap="square" lIns="0" tIns="0" rIns="0" bIns="0" rtlCol="0">
            <a:spAutoFit/>
          </a:bodyPr>
          <a:lstStyle/>
          <a:p>
            <a:pPr marL="8890">
              <a:lnSpc>
                <a:spcPct val="100000"/>
              </a:lnSpc>
            </a:pPr>
            <a:r>
              <a:rPr sz="800" spc="-5" dirty="0">
                <a:solidFill>
                  <a:srgbClr val="FFFFFF"/>
                </a:solidFill>
                <a:latin typeface="Arial"/>
                <a:cs typeface="Arial"/>
              </a:rPr>
              <a:t>23/</a:t>
            </a:r>
            <a:endParaRPr sz="800">
              <a:latin typeface="Arial"/>
              <a:cs typeface="Arial"/>
            </a:endParaRPr>
          </a:p>
        </p:txBody>
      </p:sp>
      <p:sp>
        <p:nvSpPr>
          <p:cNvPr id="3" name="object 3"/>
          <p:cNvSpPr txBox="1"/>
          <p:nvPr/>
        </p:nvSpPr>
        <p:spPr>
          <a:xfrm>
            <a:off x="154939" y="2036854"/>
            <a:ext cx="8599170" cy="1646605"/>
          </a:xfrm>
          <a:prstGeom prst="rect">
            <a:avLst/>
          </a:prstGeom>
        </p:spPr>
        <p:txBody>
          <a:bodyPr vert="horz" wrap="square" lIns="0" tIns="0" rIns="0" bIns="0" rtlCol="0">
            <a:spAutoFit/>
          </a:bodyPr>
          <a:lstStyle/>
          <a:p>
            <a:pPr marL="355600" indent="-342900">
              <a:lnSpc>
                <a:spcPct val="100000"/>
              </a:lnSpc>
              <a:buClr>
                <a:srgbClr val="002060"/>
              </a:buClr>
              <a:buSzPct val="109259"/>
              <a:buFont typeface="Arial"/>
              <a:buChar char="•"/>
              <a:tabLst>
                <a:tab pos="355600" algn="l"/>
              </a:tabLst>
            </a:pPr>
            <a:r>
              <a:rPr sz="2700" spc="-10" dirty="0" smtClean="0">
                <a:latin typeface="Arial"/>
                <a:cs typeface="Arial"/>
              </a:rPr>
              <a:t>R</a:t>
            </a:r>
            <a:r>
              <a:rPr sz="2700" dirty="0" smtClean="0">
                <a:latin typeface="Arial"/>
                <a:cs typeface="Arial"/>
              </a:rPr>
              <a:t>e</a:t>
            </a:r>
            <a:r>
              <a:rPr sz="2700" spc="-5" dirty="0" smtClean="0">
                <a:latin typeface="Arial"/>
                <a:cs typeface="Arial"/>
              </a:rPr>
              <a:t>d</a:t>
            </a:r>
            <a:r>
              <a:rPr sz="2700" dirty="0" smtClean="0">
                <a:latin typeface="Arial"/>
                <a:cs typeface="Arial"/>
              </a:rPr>
              <a:t>u</a:t>
            </a:r>
            <a:r>
              <a:rPr sz="2700" spc="5" dirty="0" smtClean="0">
                <a:latin typeface="Arial"/>
                <a:cs typeface="Arial"/>
              </a:rPr>
              <a:t>c</a:t>
            </a:r>
            <a:r>
              <a:rPr sz="2700" dirty="0" smtClean="0">
                <a:latin typeface="Arial"/>
                <a:cs typeface="Arial"/>
              </a:rPr>
              <a:t>ed</a:t>
            </a:r>
            <a:r>
              <a:rPr sz="2700" spc="-20" dirty="0" smtClean="0">
                <a:latin typeface="Arial"/>
                <a:cs typeface="Arial"/>
              </a:rPr>
              <a:t> </a:t>
            </a:r>
            <a:r>
              <a:rPr sz="2700" spc="-10" dirty="0" smtClean="0">
                <a:latin typeface="Arial"/>
                <a:cs typeface="Arial"/>
              </a:rPr>
              <a:t>C</a:t>
            </a:r>
            <a:r>
              <a:rPr sz="2700" spc="-5" dirty="0" smtClean="0">
                <a:latin typeface="Arial"/>
                <a:cs typeface="Arial"/>
              </a:rPr>
              <a:t>h</a:t>
            </a:r>
            <a:r>
              <a:rPr sz="2700" dirty="0" smtClean="0">
                <a:latin typeface="Arial"/>
                <a:cs typeface="Arial"/>
              </a:rPr>
              <a:t>an</a:t>
            </a:r>
            <a:r>
              <a:rPr sz="2700" spc="-5" dirty="0" smtClean="0">
                <a:latin typeface="Arial"/>
                <a:cs typeface="Arial"/>
              </a:rPr>
              <a:t>g</a:t>
            </a:r>
            <a:r>
              <a:rPr sz="2700" dirty="0" smtClean="0">
                <a:latin typeface="Arial"/>
                <a:cs typeface="Arial"/>
              </a:rPr>
              <a:t>e</a:t>
            </a:r>
            <a:r>
              <a:rPr sz="2700" spc="15" dirty="0" smtClean="0">
                <a:latin typeface="Arial"/>
                <a:cs typeface="Arial"/>
              </a:rPr>
              <a:t> </a:t>
            </a:r>
            <a:r>
              <a:rPr sz="2700" dirty="0" smtClean="0">
                <a:latin typeface="Arial"/>
                <a:cs typeface="Arial"/>
              </a:rPr>
              <a:t>Or</a:t>
            </a:r>
            <a:r>
              <a:rPr sz="2700" spc="-5" dirty="0" smtClean="0">
                <a:latin typeface="Arial"/>
                <a:cs typeface="Arial"/>
              </a:rPr>
              <a:t>d</a:t>
            </a:r>
            <a:r>
              <a:rPr sz="2700" dirty="0" smtClean="0">
                <a:latin typeface="Arial"/>
                <a:cs typeface="Arial"/>
              </a:rPr>
              <a:t>ers</a:t>
            </a:r>
          </a:p>
          <a:p>
            <a:pPr marL="355600" indent="-342900">
              <a:lnSpc>
                <a:spcPts val="3235"/>
              </a:lnSpc>
              <a:buClr>
                <a:srgbClr val="002060"/>
              </a:buClr>
              <a:buSzPct val="109259"/>
              <a:buFont typeface="Arial"/>
              <a:buChar char="•"/>
              <a:tabLst>
                <a:tab pos="355600" algn="l"/>
              </a:tabLst>
            </a:pPr>
            <a:r>
              <a:rPr lang="en-US" sz="2700" spc="-10" dirty="0" smtClean="0">
                <a:latin typeface="Arial"/>
                <a:cs typeface="Arial"/>
              </a:rPr>
              <a:t>Increased </a:t>
            </a:r>
            <a:r>
              <a:rPr sz="2700" spc="-10" dirty="0" smtClean="0">
                <a:latin typeface="Arial"/>
                <a:cs typeface="Arial"/>
              </a:rPr>
              <a:t>C</a:t>
            </a:r>
            <a:r>
              <a:rPr sz="2700" dirty="0" smtClean="0">
                <a:latin typeface="Arial"/>
                <a:cs typeface="Arial"/>
              </a:rPr>
              <a:t>o</a:t>
            </a:r>
            <a:r>
              <a:rPr sz="2700" spc="5" dirty="0" smtClean="0">
                <a:latin typeface="Arial"/>
                <a:cs typeface="Arial"/>
              </a:rPr>
              <a:t>s</a:t>
            </a:r>
            <a:r>
              <a:rPr sz="2700" dirty="0" smtClean="0">
                <a:latin typeface="Arial"/>
                <a:cs typeface="Arial"/>
              </a:rPr>
              <a:t>t</a:t>
            </a:r>
            <a:r>
              <a:rPr sz="2700" spc="-15" dirty="0" smtClean="0">
                <a:latin typeface="Arial"/>
                <a:cs typeface="Arial"/>
              </a:rPr>
              <a:t> </a:t>
            </a:r>
            <a:r>
              <a:rPr sz="2700" spc="-10" dirty="0" smtClean="0">
                <a:latin typeface="Arial"/>
                <a:cs typeface="Arial"/>
              </a:rPr>
              <a:t>C</a:t>
            </a:r>
            <a:r>
              <a:rPr sz="2700" dirty="0" smtClean="0">
                <a:latin typeface="Arial"/>
                <a:cs typeface="Arial"/>
              </a:rPr>
              <a:t>er</a:t>
            </a:r>
            <a:r>
              <a:rPr sz="2700" spc="5" dirty="0" smtClean="0">
                <a:latin typeface="Arial"/>
                <a:cs typeface="Arial"/>
              </a:rPr>
              <a:t>t</a:t>
            </a:r>
            <a:r>
              <a:rPr sz="2700" dirty="0" smtClean="0">
                <a:latin typeface="Arial"/>
                <a:cs typeface="Arial"/>
              </a:rPr>
              <a:t>ain</a:t>
            </a:r>
            <a:r>
              <a:rPr sz="2700" spc="5" dirty="0" smtClean="0">
                <a:latin typeface="Arial"/>
                <a:cs typeface="Arial"/>
              </a:rPr>
              <a:t>t</a:t>
            </a:r>
            <a:r>
              <a:rPr sz="2700" dirty="0" smtClean="0">
                <a:latin typeface="Arial"/>
                <a:cs typeface="Arial"/>
              </a:rPr>
              <a:t>y</a:t>
            </a:r>
          </a:p>
          <a:p>
            <a:pPr marL="355600" indent="-342900">
              <a:lnSpc>
                <a:spcPts val="3235"/>
              </a:lnSpc>
              <a:buClr>
                <a:srgbClr val="002060"/>
              </a:buClr>
              <a:buSzPct val="109259"/>
              <a:buFont typeface="Arial"/>
              <a:buChar char="•"/>
              <a:tabLst>
                <a:tab pos="355600" algn="l"/>
              </a:tabLst>
            </a:pPr>
            <a:r>
              <a:rPr sz="2700" spc="-10" dirty="0" smtClean="0">
                <a:latin typeface="Arial"/>
                <a:cs typeface="Arial"/>
              </a:rPr>
              <a:t>C</a:t>
            </a:r>
            <a:r>
              <a:rPr sz="2700" dirty="0" smtClean="0">
                <a:latin typeface="Arial"/>
                <a:cs typeface="Arial"/>
              </a:rPr>
              <a:t>o</a:t>
            </a:r>
            <a:r>
              <a:rPr sz="2700" spc="-5" dirty="0" smtClean="0">
                <a:latin typeface="Arial"/>
                <a:cs typeface="Arial"/>
              </a:rPr>
              <a:t>n</a:t>
            </a:r>
            <a:r>
              <a:rPr sz="2700" spc="5" dirty="0" smtClean="0">
                <a:latin typeface="Arial"/>
                <a:cs typeface="Arial"/>
              </a:rPr>
              <a:t>st</a:t>
            </a:r>
            <a:r>
              <a:rPr sz="2700" dirty="0" smtClean="0">
                <a:latin typeface="Arial"/>
                <a:cs typeface="Arial"/>
              </a:rPr>
              <a:t>ru</a:t>
            </a:r>
            <a:r>
              <a:rPr sz="2700" spc="5" dirty="0" smtClean="0">
                <a:latin typeface="Arial"/>
                <a:cs typeface="Arial"/>
              </a:rPr>
              <a:t>ct</a:t>
            </a:r>
            <a:r>
              <a:rPr sz="2700" dirty="0" smtClean="0">
                <a:latin typeface="Arial"/>
                <a:cs typeface="Arial"/>
              </a:rPr>
              <a:t>ion</a:t>
            </a:r>
            <a:r>
              <a:rPr sz="2700" spc="-30" dirty="0" smtClean="0">
                <a:latin typeface="Arial"/>
                <a:cs typeface="Arial"/>
              </a:rPr>
              <a:t> </a:t>
            </a:r>
            <a:r>
              <a:rPr sz="2700" dirty="0" smtClean="0">
                <a:latin typeface="Arial"/>
                <a:cs typeface="Arial"/>
              </a:rPr>
              <a:t>S</a:t>
            </a:r>
            <a:r>
              <a:rPr sz="2700" spc="5" dirty="0" smtClean="0">
                <a:latin typeface="Arial"/>
                <a:cs typeface="Arial"/>
              </a:rPr>
              <a:t>t</a:t>
            </a:r>
            <a:r>
              <a:rPr sz="2700" dirty="0" smtClean="0">
                <a:latin typeface="Arial"/>
                <a:cs typeface="Arial"/>
              </a:rPr>
              <a:t>a</a:t>
            </a:r>
            <a:r>
              <a:rPr sz="2700" spc="-5" dirty="0" smtClean="0">
                <a:latin typeface="Arial"/>
                <a:cs typeface="Arial"/>
              </a:rPr>
              <a:t>g</a:t>
            </a:r>
            <a:r>
              <a:rPr sz="2700" dirty="0" smtClean="0">
                <a:latin typeface="Arial"/>
                <a:cs typeface="Arial"/>
              </a:rPr>
              <a:t>i</a:t>
            </a:r>
            <a:r>
              <a:rPr sz="2700" spc="-5" dirty="0" smtClean="0">
                <a:latin typeface="Arial"/>
                <a:cs typeface="Arial"/>
              </a:rPr>
              <a:t>ng</a:t>
            </a:r>
            <a:r>
              <a:rPr lang="en-US" sz="2700" spc="-5" dirty="0" smtClean="0">
                <a:latin typeface="Arial"/>
                <a:cs typeface="Arial"/>
              </a:rPr>
              <a:t> Optimized</a:t>
            </a:r>
            <a:endParaRPr sz="2700" dirty="0">
              <a:latin typeface="Arial"/>
              <a:cs typeface="Arial"/>
            </a:endParaRPr>
          </a:p>
          <a:p>
            <a:pPr marL="355600" indent="-342900">
              <a:lnSpc>
                <a:spcPts val="3229"/>
              </a:lnSpc>
              <a:buClr>
                <a:srgbClr val="002060"/>
              </a:buClr>
              <a:buSzPct val="109259"/>
              <a:buFont typeface="Arial"/>
              <a:buChar char="•"/>
              <a:tabLst>
                <a:tab pos="355600" algn="l"/>
              </a:tabLst>
            </a:pPr>
            <a:r>
              <a:rPr sz="2700" spc="-105" dirty="0" smtClean="0">
                <a:latin typeface="Arial"/>
                <a:cs typeface="Arial"/>
              </a:rPr>
              <a:t>T</a:t>
            </a:r>
            <a:r>
              <a:rPr sz="2700" dirty="0" smtClean="0">
                <a:latin typeface="Arial"/>
                <a:cs typeface="Arial"/>
              </a:rPr>
              <a:t>i</a:t>
            </a:r>
            <a:r>
              <a:rPr sz="2700" spc="-10" dirty="0" smtClean="0">
                <a:latin typeface="Arial"/>
                <a:cs typeface="Arial"/>
              </a:rPr>
              <a:t>m</a:t>
            </a:r>
            <a:r>
              <a:rPr sz="2700" dirty="0" smtClean="0">
                <a:latin typeface="Arial"/>
                <a:cs typeface="Arial"/>
              </a:rPr>
              <a:t>e</a:t>
            </a:r>
            <a:r>
              <a:rPr sz="2700" spc="-10" dirty="0" smtClean="0">
                <a:latin typeface="Arial"/>
                <a:cs typeface="Arial"/>
              </a:rPr>
              <a:t> </a:t>
            </a:r>
            <a:r>
              <a:rPr sz="2700" dirty="0">
                <a:latin typeface="Arial"/>
                <a:cs typeface="Arial"/>
              </a:rPr>
              <a:t>Sa</a:t>
            </a:r>
            <a:r>
              <a:rPr sz="2700" spc="5" dirty="0">
                <a:latin typeface="Arial"/>
                <a:cs typeface="Arial"/>
              </a:rPr>
              <a:t>v</a:t>
            </a:r>
            <a:r>
              <a:rPr sz="2700" dirty="0">
                <a:latin typeface="Arial"/>
                <a:cs typeface="Arial"/>
              </a:rPr>
              <a:t>in</a:t>
            </a:r>
            <a:r>
              <a:rPr sz="2700" spc="-5" dirty="0">
                <a:latin typeface="Arial"/>
                <a:cs typeface="Arial"/>
              </a:rPr>
              <a:t>g</a:t>
            </a:r>
            <a:r>
              <a:rPr sz="2700" dirty="0">
                <a:latin typeface="Arial"/>
                <a:cs typeface="Arial"/>
              </a:rPr>
              <a:t>s</a:t>
            </a:r>
            <a:r>
              <a:rPr sz="2700" spc="-5" dirty="0">
                <a:latin typeface="Arial"/>
                <a:cs typeface="Arial"/>
              </a:rPr>
              <a:t> </a:t>
            </a:r>
            <a:r>
              <a:rPr sz="2700" dirty="0">
                <a:latin typeface="Arial"/>
                <a:cs typeface="Arial"/>
              </a:rPr>
              <a:t>=</a:t>
            </a:r>
            <a:r>
              <a:rPr sz="2700" spc="-15" dirty="0">
                <a:latin typeface="Arial"/>
                <a:cs typeface="Arial"/>
              </a:rPr>
              <a:t> </a:t>
            </a:r>
            <a:r>
              <a:rPr sz="2700" dirty="0">
                <a:latin typeface="Arial"/>
                <a:cs typeface="Arial"/>
              </a:rPr>
              <a:t>$$</a:t>
            </a:r>
            <a:r>
              <a:rPr sz="2700" spc="5" dirty="0">
                <a:latin typeface="Arial"/>
                <a:cs typeface="Arial"/>
              </a:rPr>
              <a:t> </a:t>
            </a:r>
            <a:r>
              <a:rPr sz="2700" dirty="0" smtClean="0">
                <a:latin typeface="Arial"/>
                <a:cs typeface="Arial"/>
              </a:rPr>
              <a:t>S</a:t>
            </a:r>
            <a:r>
              <a:rPr sz="2700" spc="-5" dirty="0" smtClean="0">
                <a:latin typeface="Arial"/>
                <a:cs typeface="Arial"/>
              </a:rPr>
              <a:t>a</a:t>
            </a:r>
            <a:r>
              <a:rPr sz="2700" spc="5" dirty="0" smtClean="0">
                <a:latin typeface="Arial"/>
                <a:cs typeface="Arial"/>
              </a:rPr>
              <a:t>v</a:t>
            </a:r>
            <a:r>
              <a:rPr sz="2700" dirty="0" smtClean="0">
                <a:latin typeface="Arial"/>
                <a:cs typeface="Arial"/>
              </a:rPr>
              <a:t>i</a:t>
            </a:r>
            <a:r>
              <a:rPr sz="2700" spc="-5" dirty="0" smtClean="0">
                <a:latin typeface="Arial"/>
                <a:cs typeface="Arial"/>
              </a:rPr>
              <a:t>n</a:t>
            </a:r>
            <a:r>
              <a:rPr sz="2700" dirty="0" smtClean="0">
                <a:latin typeface="Arial"/>
                <a:cs typeface="Arial"/>
              </a:rPr>
              <a:t>gs</a:t>
            </a:r>
            <a:endParaRPr lang="en-US" sz="2700" dirty="0" smtClean="0">
              <a:latin typeface="Arial"/>
              <a:cs typeface="Arial"/>
            </a:endParaRPr>
          </a:p>
        </p:txBody>
      </p:sp>
      <p:sp>
        <p:nvSpPr>
          <p:cNvPr id="4" name="object 4"/>
          <p:cNvSpPr/>
          <p:nvPr/>
        </p:nvSpPr>
        <p:spPr>
          <a:xfrm>
            <a:off x="167639" y="6487667"/>
            <a:ext cx="131445" cy="370840"/>
          </a:xfrm>
          <a:custGeom>
            <a:avLst/>
            <a:gdLst/>
            <a:ahLst/>
            <a:cxnLst/>
            <a:rect l="l" t="t" r="r" b="b"/>
            <a:pathLst>
              <a:path w="131445" h="370840">
                <a:moveTo>
                  <a:pt x="0" y="370332"/>
                </a:moveTo>
                <a:lnTo>
                  <a:pt x="131051" y="370332"/>
                </a:lnTo>
                <a:lnTo>
                  <a:pt x="131051" y="0"/>
                </a:lnTo>
                <a:lnTo>
                  <a:pt x="0" y="0"/>
                </a:lnTo>
                <a:lnTo>
                  <a:pt x="0" y="370332"/>
                </a:lnTo>
                <a:close/>
              </a:path>
            </a:pathLst>
          </a:custGeom>
          <a:solidFill>
            <a:srgbClr val="000000"/>
          </a:solidFill>
        </p:spPr>
        <p:txBody>
          <a:bodyPr wrap="square" lIns="0" tIns="0" rIns="0" bIns="0" rtlCol="0"/>
          <a:lstStyle/>
          <a:p>
            <a:endParaRPr/>
          </a:p>
        </p:txBody>
      </p:sp>
      <p:sp>
        <p:nvSpPr>
          <p:cNvPr id="6" name="object 6"/>
          <p:cNvSpPr txBox="1"/>
          <p:nvPr/>
        </p:nvSpPr>
        <p:spPr>
          <a:xfrm>
            <a:off x="78739" y="6618097"/>
            <a:ext cx="478155" cy="127635"/>
          </a:xfrm>
          <a:prstGeom prst="rect">
            <a:avLst/>
          </a:prstGeom>
        </p:spPr>
        <p:txBody>
          <a:bodyPr vert="horz" wrap="square" lIns="0" tIns="0" rIns="0" bIns="0" rtlCol="0">
            <a:spAutoFit/>
          </a:bodyPr>
          <a:lstStyle/>
          <a:p>
            <a:pPr marL="12700">
              <a:lnSpc>
                <a:spcPct val="100000"/>
              </a:lnSpc>
              <a:tabLst>
                <a:tab pos="239395" algn="l"/>
              </a:tabLst>
            </a:pPr>
            <a:r>
              <a:rPr sz="800" spc="-5" dirty="0">
                <a:solidFill>
                  <a:srgbClr val="FFFFFF"/>
                </a:solidFill>
                <a:latin typeface="Arial"/>
                <a:cs typeface="Arial"/>
              </a:rPr>
              <a:t>2</a:t>
            </a:r>
            <a:r>
              <a:rPr sz="800" dirty="0">
                <a:solidFill>
                  <a:srgbClr val="FFFFFF"/>
                </a:solidFill>
                <a:latin typeface="Arial"/>
                <a:cs typeface="Arial"/>
              </a:rPr>
              <a:t>/	</a:t>
            </a:r>
            <a:r>
              <a:rPr sz="800" spc="-5" dirty="0">
                <a:solidFill>
                  <a:srgbClr val="FFFFFF"/>
                </a:solidFill>
                <a:latin typeface="Arial"/>
                <a:cs typeface="Arial"/>
              </a:rPr>
              <a:t>2015</a:t>
            </a:r>
            <a:endParaRPr sz="80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Al</a:t>
            </a:r>
            <a:r>
              <a:rPr spc="-5" dirty="0"/>
              <a:t>a</a:t>
            </a:r>
            <a:r>
              <a:rPr spc="5" dirty="0"/>
              <a:t>sk</a:t>
            </a:r>
            <a:r>
              <a:rPr dirty="0"/>
              <a:t>a</a:t>
            </a:r>
            <a:r>
              <a:rPr spc="-25" dirty="0"/>
              <a:t> </a:t>
            </a:r>
            <a:r>
              <a:rPr spc="-5" dirty="0"/>
              <a:t>DO</a:t>
            </a:r>
            <a:r>
              <a:rPr dirty="0"/>
              <a:t>T&amp;PF</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20</a:t>
            </a:fld>
            <a:endParaRPr dirty="0"/>
          </a:p>
        </p:txBody>
      </p:sp>
      <p:sp>
        <p:nvSpPr>
          <p:cNvPr id="9" name="Title 8"/>
          <p:cNvSpPr>
            <a:spLocks noGrp="1"/>
          </p:cNvSpPr>
          <p:nvPr>
            <p:ph type="title"/>
          </p:nvPr>
        </p:nvSpPr>
        <p:spPr>
          <a:xfrm>
            <a:off x="313944" y="1343037"/>
            <a:ext cx="8516111" cy="693818"/>
          </a:xfrm>
        </p:spPr>
        <p:txBody>
          <a:bodyPr/>
          <a:lstStyle/>
          <a:p>
            <a:r>
              <a:rPr lang="en-US" sz="3200" dirty="0"/>
              <a:t>B</a:t>
            </a:r>
            <a:r>
              <a:rPr lang="en-US" sz="3200" spc="-5" dirty="0"/>
              <a:t>enef</a:t>
            </a:r>
            <a:r>
              <a:rPr lang="en-US" sz="3200" dirty="0"/>
              <a:t>its</a:t>
            </a:r>
            <a:r>
              <a:rPr lang="en-US" sz="3200" spc="-30" dirty="0"/>
              <a:t> </a:t>
            </a:r>
            <a:r>
              <a:rPr lang="en-US" sz="3200" spc="-5" dirty="0"/>
              <a:t>o</a:t>
            </a:r>
            <a:r>
              <a:rPr lang="en-US" sz="3200" dirty="0"/>
              <a:t>f</a:t>
            </a:r>
            <a:r>
              <a:rPr lang="en-US" sz="3200" spc="215" dirty="0"/>
              <a:t> </a:t>
            </a:r>
            <a:r>
              <a:rPr lang="en-US" sz="3200" dirty="0"/>
              <a:t>Alternative Procurement</a:t>
            </a:r>
            <a:br>
              <a:rPr lang="en-US" sz="3200" dirty="0"/>
            </a:b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939" y="2123304"/>
            <a:ext cx="7967980" cy="2462213"/>
          </a:xfrm>
          <a:prstGeom prst="rect">
            <a:avLst/>
          </a:prstGeom>
        </p:spPr>
        <p:txBody>
          <a:bodyPr vert="horz" wrap="square" lIns="0" tIns="0" rIns="0" bIns="0" rtlCol="0">
            <a:spAutoFit/>
          </a:bodyPr>
          <a:lstStyle/>
          <a:p>
            <a:pPr marL="355600" indent="-342900">
              <a:lnSpc>
                <a:spcPct val="100000"/>
              </a:lnSpc>
              <a:buClr>
                <a:srgbClr val="002060"/>
              </a:buClr>
              <a:buSzPct val="109375"/>
              <a:buFont typeface="Arial"/>
              <a:buChar char="•"/>
              <a:tabLst>
                <a:tab pos="355600" algn="l"/>
              </a:tabLst>
            </a:pPr>
            <a:r>
              <a:rPr sz="2800" dirty="0">
                <a:latin typeface="Arial"/>
                <a:cs typeface="Arial"/>
              </a:rPr>
              <a:t>K</a:t>
            </a:r>
            <a:r>
              <a:rPr sz="2800" spc="-10" dirty="0">
                <a:latin typeface="Arial"/>
                <a:cs typeface="Arial"/>
              </a:rPr>
              <a:t>no</a:t>
            </a:r>
            <a:r>
              <a:rPr sz="2800" dirty="0">
                <a:latin typeface="Arial"/>
                <a:cs typeface="Arial"/>
              </a:rPr>
              <a:t>w</a:t>
            </a:r>
            <a:r>
              <a:rPr sz="2800" spc="-5" dirty="0">
                <a:latin typeface="Arial"/>
                <a:cs typeface="Arial"/>
              </a:rPr>
              <a:t>l</a:t>
            </a:r>
            <a:r>
              <a:rPr sz="2800" spc="-10" dirty="0">
                <a:latin typeface="Arial"/>
                <a:cs typeface="Arial"/>
              </a:rPr>
              <a:t>edg</a:t>
            </a:r>
            <a:r>
              <a:rPr sz="2800" dirty="0">
                <a:latin typeface="Arial"/>
                <a:cs typeface="Arial"/>
              </a:rPr>
              <a:t>e</a:t>
            </a:r>
            <a:r>
              <a:rPr sz="2800" spc="-25" dirty="0">
                <a:latin typeface="Arial"/>
                <a:cs typeface="Arial"/>
              </a:rPr>
              <a:t> </a:t>
            </a:r>
            <a:r>
              <a:rPr sz="2800" spc="-5" dirty="0">
                <a:latin typeface="Arial"/>
                <a:cs typeface="Arial"/>
              </a:rPr>
              <a:t>t</a:t>
            </a:r>
            <a:r>
              <a:rPr sz="2800" dirty="0">
                <a:latin typeface="Arial"/>
                <a:cs typeface="Arial"/>
              </a:rPr>
              <a:t>r</a:t>
            </a:r>
            <a:r>
              <a:rPr sz="2800" spc="-10" dirty="0">
                <a:latin typeface="Arial"/>
                <a:cs typeface="Arial"/>
              </a:rPr>
              <a:t>an</a:t>
            </a:r>
            <a:r>
              <a:rPr sz="2800" spc="5" dirty="0">
                <a:latin typeface="Arial"/>
                <a:cs typeface="Arial"/>
              </a:rPr>
              <a:t>s</a:t>
            </a:r>
            <a:r>
              <a:rPr sz="2800" spc="-5" dirty="0">
                <a:latin typeface="Arial"/>
                <a:cs typeface="Arial"/>
              </a:rPr>
              <a:t>f</a:t>
            </a:r>
            <a:r>
              <a:rPr sz="2800" spc="-10" dirty="0">
                <a:latin typeface="Arial"/>
                <a:cs typeface="Arial"/>
              </a:rPr>
              <a:t>er</a:t>
            </a:r>
            <a:endParaRPr sz="2800" dirty="0">
              <a:latin typeface="Arial"/>
              <a:cs typeface="Arial"/>
            </a:endParaRPr>
          </a:p>
          <a:p>
            <a:pPr marL="355600" marR="456565" indent="-342900">
              <a:lnSpc>
                <a:spcPct val="100000"/>
              </a:lnSpc>
              <a:spcBef>
                <a:spcPts val="765"/>
              </a:spcBef>
              <a:buClr>
                <a:srgbClr val="002060"/>
              </a:buClr>
              <a:buSzPct val="109375"/>
              <a:buFont typeface="Arial"/>
              <a:buChar char="•"/>
              <a:tabLst>
                <a:tab pos="355600" algn="l"/>
              </a:tabLst>
            </a:pPr>
            <a:r>
              <a:rPr sz="2800" dirty="0">
                <a:latin typeface="Arial"/>
                <a:cs typeface="Arial"/>
              </a:rPr>
              <a:t>Cr</a:t>
            </a:r>
            <a:r>
              <a:rPr sz="2800" spc="-10" dirty="0">
                <a:latin typeface="Arial"/>
                <a:cs typeface="Arial"/>
              </a:rPr>
              <a:t>ed</a:t>
            </a:r>
            <a:r>
              <a:rPr sz="2800" spc="-5" dirty="0">
                <a:latin typeface="Arial"/>
                <a:cs typeface="Arial"/>
              </a:rPr>
              <a:t>i</a:t>
            </a:r>
            <a:r>
              <a:rPr sz="2800" spc="-10" dirty="0">
                <a:latin typeface="Arial"/>
                <a:cs typeface="Arial"/>
              </a:rPr>
              <a:t>b</a:t>
            </a:r>
            <a:r>
              <a:rPr sz="2800" spc="-5" dirty="0">
                <a:latin typeface="Arial"/>
                <a:cs typeface="Arial"/>
              </a:rPr>
              <a:t>ilit</a:t>
            </a:r>
            <a:r>
              <a:rPr sz="2800" dirty="0">
                <a:latin typeface="Arial"/>
                <a:cs typeface="Arial"/>
              </a:rPr>
              <a:t>y</a:t>
            </a:r>
            <a:r>
              <a:rPr sz="2800" spc="-10" dirty="0">
                <a:latin typeface="Arial"/>
                <a:cs typeface="Arial"/>
              </a:rPr>
              <a:t> an</a:t>
            </a:r>
            <a:r>
              <a:rPr sz="2800" dirty="0">
                <a:latin typeface="Arial"/>
                <a:cs typeface="Arial"/>
              </a:rPr>
              <a:t>d</a:t>
            </a:r>
            <a:r>
              <a:rPr sz="2800" spc="-25" dirty="0">
                <a:latin typeface="Arial"/>
                <a:cs typeface="Arial"/>
              </a:rPr>
              <a:t> </a:t>
            </a:r>
            <a:r>
              <a:rPr sz="2800" dirty="0">
                <a:latin typeface="Arial"/>
                <a:cs typeface="Arial"/>
              </a:rPr>
              <a:t>r</a:t>
            </a:r>
            <a:r>
              <a:rPr sz="2800" spc="-10" dirty="0">
                <a:latin typeface="Arial"/>
                <a:cs typeface="Arial"/>
              </a:rPr>
              <a:t>e</a:t>
            </a:r>
            <a:r>
              <a:rPr sz="2800" spc="-5" dirty="0">
                <a:latin typeface="Arial"/>
                <a:cs typeface="Arial"/>
              </a:rPr>
              <a:t>l</a:t>
            </a:r>
            <a:r>
              <a:rPr sz="2800" spc="-10" dirty="0">
                <a:latin typeface="Arial"/>
                <a:cs typeface="Arial"/>
              </a:rPr>
              <a:t>a</a:t>
            </a:r>
            <a:r>
              <a:rPr sz="2800" spc="-5" dirty="0">
                <a:latin typeface="Arial"/>
                <a:cs typeface="Arial"/>
              </a:rPr>
              <a:t>ti</a:t>
            </a:r>
            <a:r>
              <a:rPr sz="2800" spc="-10" dirty="0">
                <a:latin typeface="Arial"/>
                <a:cs typeface="Arial"/>
              </a:rPr>
              <a:t>on</a:t>
            </a:r>
            <a:r>
              <a:rPr sz="2800" spc="5" dirty="0">
                <a:latin typeface="Arial"/>
                <a:cs typeface="Arial"/>
              </a:rPr>
              <a:t>s</a:t>
            </a:r>
            <a:r>
              <a:rPr sz="2800" spc="-10" dirty="0">
                <a:latin typeface="Arial"/>
                <a:cs typeface="Arial"/>
              </a:rPr>
              <a:t>h</a:t>
            </a:r>
            <a:r>
              <a:rPr sz="2800" spc="-5" dirty="0">
                <a:latin typeface="Arial"/>
                <a:cs typeface="Arial"/>
              </a:rPr>
              <a:t>i</a:t>
            </a:r>
            <a:r>
              <a:rPr sz="2800" dirty="0">
                <a:latin typeface="Arial"/>
                <a:cs typeface="Arial"/>
              </a:rPr>
              <a:t>p</a:t>
            </a:r>
            <a:r>
              <a:rPr sz="2800" spc="-10" dirty="0">
                <a:latin typeface="Arial"/>
                <a:cs typeface="Arial"/>
              </a:rPr>
              <a:t> </a:t>
            </a:r>
            <a:r>
              <a:rPr sz="2800" dirty="0">
                <a:latin typeface="Arial"/>
                <a:cs typeface="Arial"/>
              </a:rPr>
              <a:t>w</a:t>
            </a:r>
            <a:r>
              <a:rPr sz="2800" spc="-5" dirty="0">
                <a:latin typeface="Arial"/>
                <a:cs typeface="Arial"/>
              </a:rPr>
              <a:t>it</a:t>
            </a:r>
            <a:r>
              <a:rPr sz="2800" dirty="0">
                <a:latin typeface="Arial"/>
                <a:cs typeface="Arial"/>
              </a:rPr>
              <a:t>h</a:t>
            </a:r>
            <a:r>
              <a:rPr sz="2800" spc="-10" dirty="0">
                <a:latin typeface="Arial"/>
                <a:cs typeface="Arial"/>
              </a:rPr>
              <a:t> e</a:t>
            </a:r>
            <a:r>
              <a:rPr sz="2800" spc="5" dirty="0">
                <a:latin typeface="Arial"/>
                <a:cs typeface="Arial"/>
              </a:rPr>
              <a:t>x</a:t>
            </a:r>
            <a:r>
              <a:rPr sz="2800" spc="-5" dirty="0">
                <a:latin typeface="Arial"/>
                <a:cs typeface="Arial"/>
              </a:rPr>
              <a:t>t</a:t>
            </a:r>
            <a:r>
              <a:rPr sz="2800" spc="-10" dirty="0">
                <a:latin typeface="Arial"/>
                <a:cs typeface="Arial"/>
              </a:rPr>
              <a:t>e</a:t>
            </a:r>
            <a:r>
              <a:rPr sz="2800" dirty="0">
                <a:latin typeface="Arial"/>
                <a:cs typeface="Arial"/>
              </a:rPr>
              <a:t>r</a:t>
            </a:r>
            <a:r>
              <a:rPr sz="2800" spc="-10" dirty="0">
                <a:latin typeface="Arial"/>
                <a:cs typeface="Arial"/>
              </a:rPr>
              <a:t>nal </a:t>
            </a:r>
            <a:r>
              <a:rPr sz="2800" spc="5" dirty="0">
                <a:latin typeface="Arial"/>
                <a:cs typeface="Arial"/>
              </a:rPr>
              <a:t>s</a:t>
            </a:r>
            <a:r>
              <a:rPr sz="2800" spc="-5" dirty="0">
                <a:latin typeface="Arial"/>
                <a:cs typeface="Arial"/>
              </a:rPr>
              <a:t>t</a:t>
            </a:r>
            <a:r>
              <a:rPr sz="2800" spc="-10" dirty="0">
                <a:latin typeface="Arial"/>
                <a:cs typeface="Arial"/>
              </a:rPr>
              <a:t>a</a:t>
            </a:r>
            <a:r>
              <a:rPr sz="2800" spc="5" dirty="0">
                <a:latin typeface="Arial"/>
                <a:cs typeface="Arial"/>
              </a:rPr>
              <a:t>k</a:t>
            </a:r>
            <a:r>
              <a:rPr sz="2800" spc="-10" dirty="0">
                <a:latin typeface="Arial"/>
                <a:cs typeface="Arial"/>
              </a:rPr>
              <a:t>eho</a:t>
            </a:r>
            <a:r>
              <a:rPr sz="2800" spc="-5" dirty="0">
                <a:latin typeface="Arial"/>
                <a:cs typeface="Arial"/>
              </a:rPr>
              <a:t>l</a:t>
            </a:r>
            <a:r>
              <a:rPr sz="2800" spc="-10" dirty="0">
                <a:latin typeface="Arial"/>
                <a:cs typeface="Arial"/>
              </a:rPr>
              <a:t>de</a:t>
            </a:r>
            <a:r>
              <a:rPr sz="2800" dirty="0">
                <a:latin typeface="Arial"/>
                <a:cs typeface="Arial"/>
              </a:rPr>
              <a:t>rs</a:t>
            </a:r>
          </a:p>
          <a:p>
            <a:pPr marL="355600" indent="-342900">
              <a:lnSpc>
                <a:spcPct val="100000"/>
              </a:lnSpc>
              <a:spcBef>
                <a:spcPts val="770"/>
              </a:spcBef>
              <a:buClr>
                <a:srgbClr val="002060"/>
              </a:buClr>
              <a:buSzPct val="109375"/>
              <a:buFont typeface="Arial"/>
              <a:buChar char="•"/>
              <a:tabLst>
                <a:tab pos="355600" algn="l"/>
              </a:tabLst>
            </a:pPr>
            <a:r>
              <a:rPr sz="2800" spc="-5" dirty="0">
                <a:latin typeface="Arial"/>
                <a:cs typeface="Arial"/>
              </a:rPr>
              <a:t>Fl</a:t>
            </a:r>
            <a:r>
              <a:rPr sz="2800" spc="-10" dirty="0">
                <a:latin typeface="Arial"/>
                <a:cs typeface="Arial"/>
              </a:rPr>
              <a:t>e</a:t>
            </a:r>
            <a:r>
              <a:rPr sz="2800" spc="5" dirty="0">
                <a:latin typeface="Arial"/>
                <a:cs typeface="Arial"/>
              </a:rPr>
              <a:t>x</a:t>
            </a:r>
            <a:r>
              <a:rPr sz="2800" spc="-5" dirty="0">
                <a:latin typeface="Arial"/>
                <a:cs typeface="Arial"/>
              </a:rPr>
              <a:t>i</a:t>
            </a:r>
            <a:r>
              <a:rPr sz="2800" spc="-10" dirty="0">
                <a:latin typeface="Arial"/>
                <a:cs typeface="Arial"/>
              </a:rPr>
              <a:t>b</a:t>
            </a:r>
            <a:r>
              <a:rPr sz="2800" spc="-5" dirty="0">
                <a:latin typeface="Arial"/>
                <a:cs typeface="Arial"/>
              </a:rPr>
              <a:t>ilit</a:t>
            </a:r>
            <a:r>
              <a:rPr sz="2800" dirty="0">
                <a:latin typeface="Arial"/>
                <a:cs typeface="Arial"/>
              </a:rPr>
              <a:t>y</a:t>
            </a:r>
            <a:r>
              <a:rPr sz="2800" spc="-10" dirty="0">
                <a:latin typeface="Arial"/>
                <a:cs typeface="Arial"/>
              </a:rPr>
              <a:t> </a:t>
            </a:r>
            <a:r>
              <a:rPr sz="2800" spc="-5" dirty="0">
                <a:latin typeface="Arial"/>
                <a:cs typeface="Arial"/>
              </a:rPr>
              <a:t>f</a:t>
            </a:r>
            <a:r>
              <a:rPr sz="2800" spc="-10" dirty="0">
                <a:latin typeface="Arial"/>
                <a:cs typeface="Arial"/>
              </a:rPr>
              <a:t>o</a:t>
            </a:r>
            <a:r>
              <a:rPr sz="2800" dirty="0">
                <a:latin typeface="Arial"/>
                <a:cs typeface="Arial"/>
              </a:rPr>
              <a:t>r</a:t>
            </a:r>
            <a:r>
              <a:rPr sz="2800" spc="-15" dirty="0">
                <a:latin typeface="Arial"/>
                <a:cs typeface="Arial"/>
              </a:rPr>
              <a:t> </a:t>
            </a:r>
            <a:r>
              <a:rPr sz="2800" spc="-5" dirty="0">
                <a:latin typeface="Arial"/>
                <a:cs typeface="Arial"/>
              </a:rPr>
              <a:t>f</a:t>
            </a:r>
            <a:r>
              <a:rPr sz="2800" spc="-10" dirty="0">
                <a:latin typeface="Arial"/>
                <a:cs typeface="Arial"/>
              </a:rPr>
              <a:t>u</a:t>
            </a:r>
            <a:r>
              <a:rPr sz="2800" spc="-5" dirty="0">
                <a:latin typeface="Arial"/>
                <a:cs typeface="Arial"/>
              </a:rPr>
              <a:t>t</a:t>
            </a:r>
            <a:r>
              <a:rPr sz="2800" spc="-10" dirty="0">
                <a:latin typeface="Arial"/>
                <a:cs typeface="Arial"/>
              </a:rPr>
              <a:t>u</a:t>
            </a:r>
            <a:r>
              <a:rPr sz="2800" dirty="0">
                <a:latin typeface="Arial"/>
                <a:cs typeface="Arial"/>
              </a:rPr>
              <a:t>re</a:t>
            </a:r>
            <a:r>
              <a:rPr sz="2800" spc="-25" dirty="0">
                <a:latin typeface="Arial"/>
                <a:cs typeface="Arial"/>
              </a:rPr>
              <a:t> </a:t>
            </a:r>
            <a:r>
              <a:rPr sz="2800" spc="-10" dirty="0">
                <a:latin typeface="Arial"/>
                <a:cs typeface="Arial"/>
              </a:rPr>
              <a:t>p</a:t>
            </a:r>
            <a:r>
              <a:rPr sz="2800" dirty="0">
                <a:latin typeface="Arial"/>
                <a:cs typeface="Arial"/>
              </a:rPr>
              <a:t>r</a:t>
            </a:r>
            <a:r>
              <a:rPr sz="2800" spc="-10" dirty="0">
                <a:latin typeface="Arial"/>
                <a:cs typeface="Arial"/>
              </a:rPr>
              <a:t>o</a:t>
            </a:r>
            <a:r>
              <a:rPr sz="2800" spc="-5" dirty="0">
                <a:latin typeface="Arial"/>
                <a:cs typeface="Arial"/>
              </a:rPr>
              <a:t>j</a:t>
            </a:r>
            <a:r>
              <a:rPr sz="2800" spc="-10" dirty="0">
                <a:latin typeface="Arial"/>
                <a:cs typeface="Arial"/>
              </a:rPr>
              <a:t>e</a:t>
            </a:r>
            <a:r>
              <a:rPr sz="2800" spc="5" dirty="0">
                <a:latin typeface="Arial"/>
                <a:cs typeface="Arial"/>
              </a:rPr>
              <a:t>c</a:t>
            </a:r>
            <a:r>
              <a:rPr sz="2800" spc="-5" dirty="0">
                <a:latin typeface="Arial"/>
                <a:cs typeface="Arial"/>
              </a:rPr>
              <a:t>ts</a:t>
            </a:r>
            <a:endParaRPr sz="2800" dirty="0">
              <a:latin typeface="Arial"/>
              <a:cs typeface="Arial"/>
            </a:endParaRPr>
          </a:p>
          <a:p>
            <a:pPr marL="355600" indent="-342900">
              <a:lnSpc>
                <a:spcPct val="100000"/>
              </a:lnSpc>
              <a:spcBef>
                <a:spcPts val="765"/>
              </a:spcBef>
              <a:buClr>
                <a:srgbClr val="002060"/>
              </a:buClr>
              <a:buSzPct val="109375"/>
              <a:buFont typeface="Arial"/>
              <a:buChar char="•"/>
              <a:tabLst>
                <a:tab pos="355600" algn="l"/>
              </a:tabLst>
            </a:pPr>
            <a:r>
              <a:rPr sz="2800" dirty="0">
                <a:latin typeface="Arial"/>
                <a:cs typeface="Arial"/>
              </a:rPr>
              <a:t>Cr</a:t>
            </a:r>
            <a:r>
              <a:rPr sz="2800" spc="-10" dirty="0">
                <a:latin typeface="Arial"/>
                <a:cs typeface="Arial"/>
              </a:rPr>
              <a:t>ed</a:t>
            </a:r>
            <a:r>
              <a:rPr sz="2800" spc="-5" dirty="0">
                <a:latin typeface="Arial"/>
                <a:cs typeface="Arial"/>
              </a:rPr>
              <a:t>i</a:t>
            </a:r>
            <a:r>
              <a:rPr sz="2800" spc="-10" dirty="0">
                <a:latin typeface="Arial"/>
                <a:cs typeface="Arial"/>
              </a:rPr>
              <a:t>b</a:t>
            </a:r>
            <a:r>
              <a:rPr sz="2800" spc="-5" dirty="0">
                <a:latin typeface="Arial"/>
                <a:cs typeface="Arial"/>
              </a:rPr>
              <a:t>ilit</a:t>
            </a:r>
            <a:r>
              <a:rPr sz="2800" dirty="0">
                <a:latin typeface="Arial"/>
                <a:cs typeface="Arial"/>
              </a:rPr>
              <a:t>y</a:t>
            </a:r>
            <a:r>
              <a:rPr sz="2800" spc="-10" dirty="0">
                <a:latin typeface="Arial"/>
                <a:cs typeface="Arial"/>
              </a:rPr>
              <a:t> an</a:t>
            </a:r>
            <a:r>
              <a:rPr sz="2800" dirty="0">
                <a:latin typeface="Arial"/>
                <a:cs typeface="Arial"/>
              </a:rPr>
              <a:t>d</a:t>
            </a:r>
            <a:r>
              <a:rPr sz="2800" spc="-25" dirty="0">
                <a:latin typeface="Arial"/>
                <a:cs typeface="Arial"/>
              </a:rPr>
              <a:t> </a:t>
            </a:r>
            <a:r>
              <a:rPr sz="2800" dirty="0">
                <a:latin typeface="Arial"/>
                <a:cs typeface="Arial"/>
              </a:rPr>
              <a:t>r</a:t>
            </a:r>
            <a:r>
              <a:rPr sz="2800" spc="-10" dirty="0">
                <a:latin typeface="Arial"/>
                <a:cs typeface="Arial"/>
              </a:rPr>
              <a:t>e</a:t>
            </a:r>
            <a:r>
              <a:rPr sz="2800" spc="-5" dirty="0">
                <a:latin typeface="Arial"/>
                <a:cs typeface="Arial"/>
              </a:rPr>
              <a:t>l</a:t>
            </a:r>
            <a:r>
              <a:rPr sz="2800" spc="-10" dirty="0">
                <a:latin typeface="Arial"/>
                <a:cs typeface="Arial"/>
              </a:rPr>
              <a:t>a</a:t>
            </a:r>
            <a:r>
              <a:rPr sz="2800" spc="-5" dirty="0">
                <a:latin typeface="Arial"/>
                <a:cs typeface="Arial"/>
              </a:rPr>
              <a:t>ti</a:t>
            </a:r>
            <a:r>
              <a:rPr sz="2800" spc="-10" dirty="0">
                <a:latin typeface="Arial"/>
                <a:cs typeface="Arial"/>
              </a:rPr>
              <a:t>on</a:t>
            </a:r>
            <a:r>
              <a:rPr sz="2800" spc="5" dirty="0">
                <a:latin typeface="Arial"/>
                <a:cs typeface="Arial"/>
              </a:rPr>
              <a:t>s</a:t>
            </a:r>
            <a:r>
              <a:rPr sz="2800" spc="-10" dirty="0">
                <a:latin typeface="Arial"/>
                <a:cs typeface="Arial"/>
              </a:rPr>
              <a:t>h</a:t>
            </a:r>
            <a:r>
              <a:rPr sz="2800" spc="-5" dirty="0">
                <a:latin typeface="Arial"/>
                <a:cs typeface="Arial"/>
              </a:rPr>
              <a:t>i</a:t>
            </a:r>
            <a:r>
              <a:rPr sz="2800" dirty="0">
                <a:latin typeface="Arial"/>
                <a:cs typeface="Arial"/>
              </a:rPr>
              <a:t>p</a:t>
            </a:r>
            <a:r>
              <a:rPr sz="2800" spc="-10" dirty="0">
                <a:latin typeface="Arial"/>
                <a:cs typeface="Arial"/>
              </a:rPr>
              <a:t> </a:t>
            </a:r>
            <a:r>
              <a:rPr sz="2800" dirty="0">
                <a:latin typeface="Arial"/>
                <a:cs typeface="Arial"/>
              </a:rPr>
              <a:t>w</a:t>
            </a:r>
            <a:r>
              <a:rPr sz="2800" spc="-5" dirty="0">
                <a:latin typeface="Arial"/>
                <a:cs typeface="Arial"/>
              </a:rPr>
              <a:t>it</a:t>
            </a:r>
            <a:r>
              <a:rPr sz="2800" dirty="0">
                <a:latin typeface="Arial"/>
                <a:cs typeface="Arial"/>
              </a:rPr>
              <a:t>h</a:t>
            </a:r>
            <a:r>
              <a:rPr sz="2800" spc="-10" dirty="0">
                <a:latin typeface="Arial"/>
                <a:cs typeface="Arial"/>
              </a:rPr>
              <a:t> </a:t>
            </a:r>
            <a:r>
              <a:rPr sz="2800" dirty="0">
                <a:latin typeface="Arial"/>
                <a:cs typeface="Arial"/>
              </a:rPr>
              <a:t>C</a:t>
            </a:r>
            <a:r>
              <a:rPr sz="2800" spc="-10" dirty="0">
                <a:latin typeface="Arial"/>
                <a:cs typeface="Arial"/>
              </a:rPr>
              <a:t>on</a:t>
            </a:r>
            <a:r>
              <a:rPr sz="2800" spc="-5" dirty="0">
                <a:latin typeface="Arial"/>
                <a:cs typeface="Arial"/>
              </a:rPr>
              <a:t>t</a:t>
            </a:r>
            <a:r>
              <a:rPr sz="2800" dirty="0">
                <a:latin typeface="Arial"/>
                <a:cs typeface="Arial"/>
              </a:rPr>
              <a:t>r</a:t>
            </a:r>
            <a:r>
              <a:rPr sz="2800" spc="-10" dirty="0">
                <a:latin typeface="Arial"/>
                <a:cs typeface="Arial"/>
              </a:rPr>
              <a:t>a</a:t>
            </a:r>
            <a:r>
              <a:rPr sz="2800" spc="5" dirty="0">
                <a:latin typeface="Arial"/>
                <a:cs typeface="Arial"/>
              </a:rPr>
              <a:t>c</a:t>
            </a:r>
            <a:r>
              <a:rPr sz="2800" spc="-5" dirty="0">
                <a:latin typeface="Arial"/>
                <a:cs typeface="Arial"/>
              </a:rPr>
              <a:t>t</a:t>
            </a:r>
            <a:r>
              <a:rPr sz="2800" spc="-10" dirty="0">
                <a:latin typeface="Arial"/>
                <a:cs typeface="Arial"/>
              </a:rPr>
              <a:t>or</a:t>
            </a:r>
            <a:endParaRPr sz="2800" dirty="0">
              <a:latin typeface="Arial"/>
              <a:cs typeface="Arial"/>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t>2</a:t>
            </a:r>
            <a:r>
              <a:rPr dirty="0"/>
              <a:t>/</a:t>
            </a:r>
            <a:r>
              <a:rPr spc="-5" dirty="0"/>
              <a:t>23</a:t>
            </a:r>
            <a:r>
              <a:rPr dirty="0"/>
              <a:t>/</a:t>
            </a:r>
            <a:r>
              <a:rPr spc="-5" dirty="0"/>
              <a:t>2015</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Al</a:t>
            </a:r>
            <a:r>
              <a:rPr spc="-5" dirty="0"/>
              <a:t>a</a:t>
            </a:r>
            <a:r>
              <a:rPr spc="5" dirty="0"/>
              <a:t>sk</a:t>
            </a:r>
            <a:r>
              <a:rPr dirty="0"/>
              <a:t>a</a:t>
            </a:r>
            <a:r>
              <a:rPr spc="-25" dirty="0"/>
              <a:t> </a:t>
            </a:r>
            <a:r>
              <a:rPr spc="-5" dirty="0"/>
              <a:t>DO</a:t>
            </a:r>
            <a:r>
              <a:rPr dirty="0"/>
              <a:t>T&amp;PF</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21</a:t>
            </a:fld>
            <a:endParaRPr dirty="0"/>
          </a:p>
        </p:txBody>
      </p:sp>
      <p:sp>
        <p:nvSpPr>
          <p:cNvPr id="7" name="Title 8"/>
          <p:cNvSpPr>
            <a:spLocks noGrp="1"/>
          </p:cNvSpPr>
          <p:nvPr>
            <p:ph type="title"/>
          </p:nvPr>
        </p:nvSpPr>
        <p:spPr>
          <a:xfrm>
            <a:off x="313944" y="1343037"/>
            <a:ext cx="8516111" cy="693818"/>
          </a:xfrm>
        </p:spPr>
        <p:txBody>
          <a:bodyPr/>
          <a:lstStyle/>
          <a:p>
            <a:r>
              <a:rPr lang="en-US" sz="3200" dirty="0"/>
              <a:t>B</a:t>
            </a:r>
            <a:r>
              <a:rPr lang="en-US" sz="3200" spc="-5" dirty="0"/>
              <a:t>enef</a:t>
            </a:r>
            <a:r>
              <a:rPr lang="en-US" sz="3200" dirty="0"/>
              <a:t>its</a:t>
            </a:r>
            <a:r>
              <a:rPr lang="en-US" sz="3200" spc="-30" dirty="0"/>
              <a:t> </a:t>
            </a:r>
            <a:r>
              <a:rPr lang="en-US" sz="3200" spc="-5" dirty="0"/>
              <a:t>o</a:t>
            </a:r>
            <a:r>
              <a:rPr lang="en-US" sz="3200" dirty="0"/>
              <a:t>f</a:t>
            </a:r>
            <a:r>
              <a:rPr lang="en-US" sz="3200" spc="215" dirty="0"/>
              <a:t> </a:t>
            </a:r>
            <a:r>
              <a:rPr lang="en-US" sz="3200" dirty="0"/>
              <a:t>Alternative Procurement</a:t>
            </a:r>
            <a:br>
              <a:rPr lang="en-US" sz="3200" dirty="0"/>
            </a:b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939" y="2123304"/>
            <a:ext cx="7967980" cy="1785104"/>
          </a:xfrm>
          <a:prstGeom prst="rect">
            <a:avLst/>
          </a:prstGeom>
        </p:spPr>
        <p:txBody>
          <a:bodyPr vert="horz" wrap="square" lIns="0" tIns="0" rIns="0" bIns="0" rtlCol="0">
            <a:spAutoFit/>
          </a:bodyPr>
          <a:lstStyle/>
          <a:p>
            <a:pPr marL="355600" indent="-342900">
              <a:lnSpc>
                <a:spcPct val="100000"/>
              </a:lnSpc>
              <a:buClr>
                <a:srgbClr val="002060"/>
              </a:buClr>
              <a:buSzPct val="109375"/>
              <a:buFont typeface="Arial"/>
              <a:buChar char="•"/>
              <a:tabLst>
                <a:tab pos="355600" algn="l"/>
              </a:tabLst>
            </a:pPr>
            <a:r>
              <a:rPr lang="en-US" sz="2400" dirty="0" smtClean="0">
                <a:latin typeface="Arial"/>
                <a:cs typeface="Arial"/>
              </a:rPr>
              <a:t>Award Timing</a:t>
            </a:r>
            <a:endParaRPr sz="2400" dirty="0">
              <a:latin typeface="Arial"/>
              <a:cs typeface="Arial"/>
            </a:endParaRPr>
          </a:p>
          <a:p>
            <a:pPr marL="355600" marR="456565" indent="-342900">
              <a:lnSpc>
                <a:spcPct val="100000"/>
              </a:lnSpc>
              <a:spcBef>
                <a:spcPts val="765"/>
              </a:spcBef>
              <a:buClr>
                <a:srgbClr val="002060"/>
              </a:buClr>
              <a:buSzPct val="109375"/>
              <a:buFont typeface="Arial"/>
              <a:buChar char="•"/>
              <a:tabLst>
                <a:tab pos="355600" algn="l"/>
              </a:tabLst>
            </a:pPr>
            <a:r>
              <a:rPr lang="en-US" sz="2400" dirty="0" smtClean="0">
                <a:latin typeface="Arial"/>
                <a:cs typeface="Arial"/>
              </a:rPr>
              <a:t>Availability and Cost of Project Commodities</a:t>
            </a:r>
            <a:endParaRPr sz="2400" dirty="0">
              <a:latin typeface="Arial"/>
              <a:cs typeface="Arial"/>
            </a:endParaRPr>
          </a:p>
          <a:p>
            <a:pPr marL="355600" indent="-342900">
              <a:lnSpc>
                <a:spcPct val="100000"/>
              </a:lnSpc>
              <a:spcBef>
                <a:spcPts val="770"/>
              </a:spcBef>
              <a:buClr>
                <a:srgbClr val="002060"/>
              </a:buClr>
              <a:buSzPct val="109375"/>
              <a:buFont typeface="Arial"/>
              <a:buChar char="•"/>
              <a:tabLst>
                <a:tab pos="355600" algn="l"/>
              </a:tabLst>
            </a:pPr>
            <a:r>
              <a:rPr lang="en-US" sz="2400" spc="-5" dirty="0" smtClean="0">
                <a:latin typeface="Arial"/>
                <a:cs typeface="Arial"/>
              </a:rPr>
              <a:t>Location and Access to Utility Corridors</a:t>
            </a:r>
            <a:endParaRPr sz="2400" dirty="0">
              <a:latin typeface="Arial"/>
              <a:cs typeface="Arial"/>
            </a:endParaRPr>
          </a:p>
          <a:p>
            <a:pPr marL="355600" indent="-342900">
              <a:lnSpc>
                <a:spcPct val="100000"/>
              </a:lnSpc>
              <a:spcBef>
                <a:spcPts val="765"/>
              </a:spcBef>
              <a:buClr>
                <a:srgbClr val="002060"/>
              </a:buClr>
              <a:buSzPct val="109375"/>
              <a:buFont typeface="Arial"/>
              <a:buChar char="•"/>
              <a:tabLst>
                <a:tab pos="355600" algn="l"/>
              </a:tabLst>
            </a:pPr>
            <a:r>
              <a:rPr lang="en-US" sz="2400" dirty="0" smtClean="0">
                <a:latin typeface="Arial"/>
                <a:cs typeface="Arial"/>
              </a:rPr>
              <a:t>Material Sites – In-River Alluvial</a:t>
            </a:r>
            <a:endParaRPr sz="2400" dirty="0">
              <a:latin typeface="Arial"/>
              <a:cs typeface="Arial"/>
            </a:endParaRP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t>2</a:t>
            </a:r>
            <a:r>
              <a:rPr dirty="0"/>
              <a:t>/</a:t>
            </a:r>
            <a:r>
              <a:rPr spc="-5" dirty="0"/>
              <a:t>23</a:t>
            </a:r>
            <a:r>
              <a:rPr dirty="0"/>
              <a:t>/</a:t>
            </a:r>
            <a:r>
              <a:rPr spc="-5" dirty="0"/>
              <a:t>2015</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Al</a:t>
            </a:r>
            <a:r>
              <a:rPr spc="-5" dirty="0"/>
              <a:t>a</a:t>
            </a:r>
            <a:r>
              <a:rPr spc="5" dirty="0"/>
              <a:t>sk</a:t>
            </a:r>
            <a:r>
              <a:rPr dirty="0"/>
              <a:t>a</a:t>
            </a:r>
            <a:r>
              <a:rPr spc="-25" dirty="0"/>
              <a:t> </a:t>
            </a:r>
            <a:r>
              <a:rPr spc="-5" dirty="0"/>
              <a:t>DO</a:t>
            </a:r>
            <a:r>
              <a:rPr dirty="0"/>
              <a:t>T&amp;PF</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22</a:t>
            </a:fld>
            <a:endParaRPr dirty="0"/>
          </a:p>
        </p:txBody>
      </p:sp>
      <p:sp>
        <p:nvSpPr>
          <p:cNvPr id="3" name="object 3"/>
          <p:cNvSpPr txBox="1">
            <a:spLocks noGrp="1"/>
          </p:cNvSpPr>
          <p:nvPr>
            <p:ph type="title"/>
          </p:nvPr>
        </p:nvSpPr>
        <p:spPr>
          <a:xfrm>
            <a:off x="313944" y="1343036"/>
            <a:ext cx="8516111" cy="553998"/>
          </a:xfrm>
          <a:prstGeom prst="rect">
            <a:avLst/>
          </a:prstGeom>
        </p:spPr>
        <p:txBody>
          <a:bodyPr vert="horz" wrap="square" lIns="0" tIns="0" rIns="0" bIns="0" rtlCol="0">
            <a:spAutoFit/>
          </a:bodyPr>
          <a:lstStyle/>
          <a:p>
            <a:pPr marL="559435" algn="ctr">
              <a:lnSpc>
                <a:spcPct val="100000"/>
              </a:lnSpc>
            </a:pPr>
            <a:r>
              <a:rPr lang="en-US" sz="3600" dirty="0" smtClean="0"/>
              <a:t>Additional Considerations</a:t>
            </a:r>
            <a:endParaRPr sz="3600" spc="-5" dirty="0"/>
          </a:p>
        </p:txBody>
      </p:sp>
    </p:spTree>
    <p:extLst>
      <p:ext uri="{BB962C8B-B14F-4D97-AF65-F5344CB8AC3E}">
        <p14:creationId xmlns:p14="http://schemas.microsoft.com/office/powerpoint/2010/main" val="357327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944" y="1343036"/>
            <a:ext cx="8516111" cy="492443"/>
          </a:xfrm>
          <a:prstGeom prst="rect">
            <a:avLst/>
          </a:prstGeom>
        </p:spPr>
        <p:txBody>
          <a:bodyPr vert="horz" wrap="square" lIns="0" tIns="0" rIns="0" bIns="0" rtlCol="0">
            <a:spAutoFit/>
          </a:bodyPr>
          <a:lstStyle/>
          <a:p>
            <a:pPr marL="467995" algn="ctr">
              <a:lnSpc>
                <a:spcPct val="100000"/>
              </a:lnSpc>
            </a:pPr>
            <a:r>
              <a:rPr sz="3200" dirty="0"/>
              <a:t>D</a:t>
            </a:r>
            <a:r>
              <a:rPr sz="3200" spc="-5" dirty="0"/>
              <a:t>e</a:t>
            </a:r>
            <a:r>
              <a:rPr sz="3200" dirty="0"/>
              <a:t>li</a:t>
            </a:r>
            <a:r>
              <a:rPr sz="3200" spc="-95" dirty="0"/>
              <a:t>v</a:t>
            </a:r>
            <a:r>
              <a:rPr sz="3200" spc="-5" dirty="0"/>
              <a:t>e</a:t>
            </a:r>
            <a:r>
              <a:rPr sz="3200" spc="220" dirty="0"/>
              <a:t>r</a:t>
            </a:r>
            <a:r>
              <a:rPr sz="3200" dirty="0"/>
              <a:t>y</a:t>
            </a:r>
            <a:r>
              <a:rPr sz="3200" spc="-40" dirty="0"/>
              <a:t> </a:t>
            </a:r>
            <a:r>
              <a:rPr sz="3200" spc="-5" dirty="0"/>
              <a:t>Me</a:t>
            </a:r>
            <a:r>
              <a:rPr sz="3200" dirty="0"/>
              <a:t>t</a:t>
            </a:r>
            <a:r>
              <a:rPr sz="3200" spc="-5" dirty="0"/>
              <a:t>ho</a:t>
            </a:r>
            <a:r>
              <a:rPr sz="3200" dirty="0"/>
              <a:t>d C</a:t>
            </a:r>
            <a:r>
              <a:rPr sz="3200" spc="-5" dirty="0"/>
              <a:t>o</a:t>
            </a:r>
            <a:r>
              <a:rPr sz="3200" dirty="0"/>
              <a:t>m</a:t>
            </a:r>
            <a:r>
              <a:rPr sz="3200" spc="-5" dirty="0"/>
              <a:t>pa</a:t>
            </a:r>
            <a:r>
              <a:rPr sz="3200" dirty="0"/>
              <a:t>ris</a:t>
            </a:r>
            <a:r>
              <a:rPr sz="3200" spc="-5" dirty="0"/>
              <a:t>on</a:t>
            </a:r>
          </a:p>
        </p:txBody>
      </p:sp>
      <p:sp>
        <p:nvSpPr>
          <p:cNvPr id="3" name="object 3"/>
          <p:cNvSpPr/>
          <p:nvPr/>
        </p:nvSpPr>
        <p:spPr>
          <a:xfrm>
            <a:off x="197005" y="2514599"/>
            <a:ext cx="8946994" cy="2743187"/>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831339" y="5725558"/>
            <a:ext cx="3207385" cy="254000"/>
          </a:xfrm>
          <a:prstGeom prst="rect">
            <a:avLst/>
          </a:prstGeom>
        </p:spPr>
        <p:txBody>
          <a:bodyPr vert="horz" wrap="square" lIns="0" tIns="0" rIns="0" bIns="0" rtlCol="0">
            <a:spAutoFit/>
          </a:bodyPr>
          <a:lstStyle/>
          <a:p>
            <a:pPr marL="12700">
              <a:lnSpc>
                <a:spcPct val="100000"/>
              </a:lnSpc>
            </a:pPr>
            <a:r>
              <a:rPr sz="1800" dirty="0">
                <a:latin typeface="Calibri"/>
                <a:cs typeface="Calibri"/>
              </a:rPr>
              <a:t>*</a:t>
            </a:r>
            <a:r>
              <a:rPr sz="1800" spc="-55" dirty="0">
                <a:latin typeface="Calibri"/>
                <a:cs typeface="Calibri"/>
              </a:rPr>
              <a:t>R</a:t>
            </a:r>
            <a:r>
              <a:rPr sz="1800" spc="-10" dirty="0">
                <a:latin typeface="Calibri"/>
                <a:cs typeface="Calibri"/>
              </a:rPr>
              <a:t>e</a:t>
            </a:r>
            <a:r>
              <a:rPr sz="1800" dirty="0">
                <a:latin typeface="Calibri"/>
                <a:cs typeface="Calibri"/>
              </a:rPr>
              <a:t>qu</a:t>
            </a:r>
            <a:r>
              <a:rPr sz="1800" spc="-5" dirty="0">
                <a:latin typeface="Calibri"/>
                <a:cs typeface="Calibri"/>
              </a:rPr>
              <a:t>i</a:t>
            </a:r>
            <a:r>
              <a:rPr sz="1800" spc="-40" dirty="0">
                <a:latin typeface="Calibri"/>
                <a:cs typeface="Calibri"/>
              </a:rPr>
              <a:t>r</a:t>
            </a:r>
            <a:r>
              <a:rPr sz="1800" spc="-10" dirty="0">
                <a:latin typeface="Calibri"/>
                <a:cs typeface="Calibri"/>
              </a:rPr>
              <a:t>e</a:t>
            </a:r>
            <a:r>
              <a:rPr sz="1800" dirty="0">
                <a:latin typeface="Calibri"/>
                <a:cs typeface="Calibri"/>
              </a:rPr>
              <a:t>s</a:t>
            </a:r>
            <a:r>
              <a:rPr sz="1800" spc="5" dirty="0">
                <a:latin typeface="Calibri"/>
                <a:cs typeface="Calibri"/>
              </a:rPr>
              <a:t> </a:t>
            </a:r>
            <a:r>
              <a:rPr sz="1800" spc="-5" dirty="0">
                <a:latin typeface="Calibri"/>
                <a:cs typeface="Calibri"/>
              </a:rPr>
              <a:t>Co</a:t>
            </a:r>
            <a:r>
              <a:rPr sz="1800" dirty="0">
                <a:latin typeface="Calibri"/>
                <a:cs typeface="Calibri"/>
              </a:rPr>
              <a:t>mm</a:t>
            </a:r>
            <a:r>
              <a:rPr sz="1800" spc="-5" dirty="0">
                <a:latin typeface="Calibri"/>
                <a:cs typeface="Calibri"/>
              </a:rPr>
              <a:t>i</a:t>
            </a:r>
            <a:r>
              <a:rPr sz="1800" dirty="0">
                <a:latin typeface="Calibri"/>
                <a:cs typeface="Calibri"/>
              </a:rPr>
              <a:t>ss</a:t>
            </a:r>
            <a:r>
              <a:rPr sz="1800" spc="-5" dirty="0">
                <a:latin typeface="Calibri"/>
                <a:cs typeface="Calibri"/>
              </a:rPr>
              <a:t>io</a:t>
            </a:r>
            <a:r>
              <a:rPr sz="1800" dirty="0">
                <a:latin typeface="Calibri"/>
                <a:cs typeface="Calibri"/>
              </a:rPr>
              <a:t>n</a:t>
            </a:r>
            <a:r>
              <a:rPr sz="1800" spc="-10" dirty="0">
                <a:latin typeface="Calibri"/>
                <a:cs typeface="Calibri"/>
              </a:rPr>
              <a:t>er</a:t>
            </a:r>
            <a:r>
              <a:rPr sz="1800" spc="-5" dirty="0">
                <a:latin typeface="Calibri"/>
                <a:cs typeface="Calibri"/>
              </a:rPr>
              <a:t> </a:t>
            </a:r>
            <a:r>
              <a:rPr sz="1800" dirty="0">
                <a:latin typeface="Calibri"/>
                <a:cs typeface="Calibri"/>
              </a:rPr>
              <a:t>App</a:t>
            </a:r>
            <a:r>
              <a:rPr sz="1800" spc="-40" dirty="0">
                <a:latin typeface="Calibri"/>
                <a:cs typeface="Calibri"/>
              </a:rPr>
              <a:t>r</a:t>
            </a:r>
            <a:r>
              <a:rPr sz="1800" spc="-15" dirty="0">
                <a:latin typeface="Calibri"/>
                <a:cs typeface="Calibri"/>
              </a:rPr>
              <a:t>o</a:t>
            </a:r>
            <a:r>
              <a:rPr sz="1800" spc="-35" dirty="0">
                <a:latin typeface="Calibri"/>
                <a:cs typeface="Calibri"/>
              </a:rPr>
              <a:t>v</a:t>
            </a:r>
            <a:r>
              <a:rPr sz="1800" dirty="0">
                <a:latin typeface="Calibri"/>
                <a:cs typeface="Calibri"/>
              </a:rPr>
              <a:t>al</a:t>
            </a:r>
            <a:endParaRPr sz="1800">
              <a:latin typeface="Calibri"/>
              <a:cs typeface="Calibri"/>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t>2</a:t>
            </a:r>
            <a:r>
              <a:rPr dirty="0"/>
              <a:t>/</a:t>
            </a:r>
            <a:r>
              <a:rPr spc="-5" dirty="0"/>
              <a:t>23</a:t>
            </a:r>
            <a:r>
              <a:rPr dirty="0"/>
              <a:t>/</a:t>
            </a:r>
            <a:r>
              <a:rPr spc="-5" dirty="0"/>
              <a:t>2015</a:t>
            </a: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Al</a:t>
            </a:r>
            <a:r>
              <a:rPr spc="-5" dirty="0"/>
              <a:t>a</a:t>
            </a:r>
            <a:r>
              <a:rPr spc="5" dirty="0"/>
              <a:t>sk</a:t>
            </a:r>
            <a:r>
              <a:rPr dirty="0"/>
              <a:t>a</a:t>
            </a:r>
            <a:r>
              <a:rPr spc="-25" dirty="0"/>
              <a:t> </a:t>
            </a:r>
            <a:r>
              <a:rPr spc="-5" dirty="0"/>
              <a:t>DO</a:t>
            </a:r>
            <a:r>
              <a:rPr dirty="0"/>
              <a:t>T&amp;PF</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3</a:t>
            </a:fld>
            <a:endParaRPr dirty="0"/>
          </a:p>
        </p:txBody>
      </p:sp>
      <p:sp>
        <p:nvSpPr>
          <p:cNvPr id="5" name="object 5"/>
          <p:cNvSpPr txBox="1"/>
          <p:nvPr/>
        </p:nvSpPr>
        <p:spPr>
          <a:xfrm>
            <a:off x="5565140" y="2607915"/>
            <a:ext cx="177800" cy="330200"/>
          </a:xfrm>
          <a:prstGeom prst="rect">
            <a:avLst/>
          </a:prstGeom>
        </p:spPr>
        <p:txBody>
          <a:bodyPr vert="horz" wrap="square" lIns="0" tIns="0" rIns="0" bIns="0" rtlCol="0">
            <a:spAutoFit/>
          </a:bodyPr>
          <a:lstStyle/>
          <a:p>
            <a:pPr marL="12700">
              <a:lnSpc>
                <a:spcPct val="100000"/>
              </a:lnSpc>
            </a:pPr>
            <a:r>
              <a:rPr sz="2400" dirty="0">
                <a:solidFill>
                  <a:srgbClr val="FFFFFF"/>
                </a:solidFill>
                <a:latin typeface="Calibri"/>
                <a:cs typeface="Calibri"/>
              </a:rPr>
              <a:t>*</a:t>
            </a:r>
            <a:endParaRPr sz="24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1739" y="2115917"/>
            <a:ext cx="6501130" cy="1525905"/>
          </a:xfrm>
          <a:prstGeom prst="rect">
            <a:avLst/>
          </a:prstGeom>
        </p:spPr>
        <p:txBody>
          <a:bodyPr vert="horz" wrap="square" lIns="0" tIns="0" rIns="0" bIns="0" rtlCol="0">
            <a:spAutoFit/>
          </a:bodyPr>
          <a:lstStyle/>
          <a:p>
            <a:pPr marL="355600" marR="5080" indent="-342900">
              <a:lnSpc>
                <a:spcPct val="100000"/>
              </a:lnSpc>
              <a:buClr>
                <a:srgbClr val="002060"/>
              </a:buClr>
              <a:buSzPct val="108333"/>
              <a:buFont typeface="Arial"/>
              <a:buChar char="•"/>
              <a:tabLst>
                <a:tab pos="355600" algn="l"/>
              </a:tabLst>
            </a:pPr>
            <a:r>
              <a:rPr sz="2400" spc="-5" dirty="0">
                <a:latin typeface="Arial"/>
                <a:cs typeface="Arial"/>
              </a:rPr>
              <a:t>Con</a:t>
            </a:r>
            <a:r>
              <a:rPr sz="2400" dirty="0">
                <a:latin typeface="Arial"/>
                <a:cs typeface="Arial"/>
              </a:rPr>
              <a:t>tr</a:t>
            </a:r>
            <a:r>
              <a:rPr sz="2400" spc="-5" dirty="0">
                <a:latin typeface="Arial"/>
                <a:cs typeface="Arial"/>
              </a:rPr>
              <a:t>a</a:t>
            </a:r>
            <a:r>
              <a:rPr sz="2400" dirty="0">
                <a:latin typeface="Arial"/>
                <a:cs typeface="Arial"/>
              </a:rPr>
              <a:t>ct</a:t>
            </a:r>
            <a:r>
              <a:rPr sz="2400" spc="-5" dirty="0">
                <a:latin typeface="Arial"/>
                <a:cs typeface="Arial"/>
              </a:rPr>
              <a:t>o</a:t>
            </a:r>
            <a:r>
              <a:rPr sz="2400" dirty="0">
                <a:latin typeface="Arial"/>
                <a:cs typeface="Arial"/>
              </a:rPr>
              <a:t>r</a:t>
            </a:r>
            <a:r>
              <a:rPr sz="2400" spc="-5" dirty="0">
                <a:latin typeface="Arial"/>
                <a:cs typeface="Arial"/>
              </a:rPr>
              <a:t> a</a:t>
            </a:r>
            <a:r>
              <a:rPr sz="2400" dirty="0">
                <a:latin typeface="Arial"/>
                <a:cs typeface="Arial"/>
              </a:rPr>
              <a:t>ss</a:t>
            </a:r>
            <a:r>
              <a:rPr sz="2400" spc="-5" dirty="0">
                <a:latin typeface="Arial"/>
                <a:cs typeface="Arial"/>
              </a:rPr>
              <a:t>i</a:t>
            </a:r>
            <a:r>
              <a:rPr sz="2400" dirty="0">
                <a:latin typeface="Arial"/>
                <a:cs typeface="Arial"/>
              </a:rPr>
              <a:t>sts</a:t>
            </a:r>
            <a:r>
              <a:rPr sz="2400" spc="-10" dirty="0">
                <a:latin typeface="Arial"/>
                <a:cs typeface="Arial"/>
              </a:rPr>
              <a:t> </a:t>
            </a:r>
            <a:r>
              <a:rPr sz="2400" spc="-5" dirty="0">
                <a:latin typeface="Arial"/>
                <a:cs typeface="Arial"/>
              </a:rPr>
              <a:t>i</a:t>
            </a:r>
            <a:r>
              <a:rPr sz="2400" dirty="0">
                <a:latin typeface="Arial"/>
                <a:cs typeface="Arial"/>
              </a:rPr>
              <a:t>n</a:t>
            </a:r>
            <a:r>
              <a:rPr sz="2400" spc="10" dirty="0">
                <a:latin typeface="Arial"/>
                <a:cs typeface="Arial"/>
              </a:rPr>
              <a:t> </a:t>
            </a:r>
            <a:r>
              <a:rPr sz="2400" spc="-5" dirty="0">
                <a:latin typeface="Arial"/>
                <a:cs typeface="Arial"/>
              </a:rPr>
              <a:t>iden</a:t>
            </a:r>
            <a:r>
              <a:rPr sz="2400" dirty="0">
                <a:latin typeface="Arial"/>
                <a:cs typeface="Arial"/>
              </a:rPr>
              <a:t>t</a:t>
            </a:r>
            <a:r>
              <a:rPr sz="2400" spc="-5" dirty="0">
                <a:latin typeface="Arial"/>
                <a:cs typeface="Arial"/>
              </a:rPr>
              <a:t>i</a:t>
            </a:r>
            <a:r>
              <a:rPr sz="2400" dirty="0">
                <a:latin typeface="Arial"/>
                <a:cs typeface="Arial"/>
              </a:rPr>
              <a:t>fy</a:t>
            </a:r>
            <a:r>
              <a:rPr sz="2400" spc="-5" dirty="0">
                <a:latin typeface="Arial"/>
                <a:cs typeface="Arial"/>
              </a:rPr>
              <a:t>ing</a:t>
            </a:r>
            <a:r>
              <a:rPr sz="2400" dirty="0">
                <a:latin typeface="Arial"/>
                <a:cs typeface="Arial"/>
              </a:rPr>
              <a:t>,</a:t>
            </a:r>
            <a:r>
              <a:rPr sz="2400" spc="20" dirty="0">
                <a:latin typeface="Arial"/>
                <a:cs typeface="Arial"/>
              </a:rPr>
              <a:t> </a:t>
            </a:r>
            <a:r>
              <a:rPr sz="2400" dirty="0">
                <a:latin typeface="Arial"/>
                <a:cs typeface="Arial"/>
              </a:rPr>
              <a:t>tr</a:t>
            </a:r>
            <a:r>
              <a:rPr sz="2400" spc="-5" dirty="0">
                <a:latin typeface="Arial"/>
                <a:cs typeface="Arial"/>
              </a:rPr>
              <a:t>a</a:t>
            </a:r>
            <a:r>
              <a:rPr sz="2400" dirty="0">
                <a:latin typeface="Arial"/>
                <a:cs typeface="Arial"/>
              </a:rPr>
              <a:t>ck</a:t>
            </a:r>
            <a:r>
              <a:rPr sz="2400" spc="-5" dirty="0">
                <a:latin typeface="Arial"/>
                <a:cs typeface="Arial"/>
              </a:rPr>
              <a:t>ing</a:t>
            </a:r>
            <a:r>
              <a:rPr sz="2400" dirty="0">
                <a:latin typeface="Arial"/>
                <a:cs typeface="Arial"/>
              </a:rPr>
              <a:t>,</a:t>
            </a:r>
            <a:r>
              <a:rPr sz="2400" spc="5" dirty="0">
                <a:latin typeface="Arial"/>
                <a:cs typeface="Arial"/>
              </a:rPr>
              <a:t> </a:t>
            </a:r>
            <a:r>
              <a:rPr sz="2400" spc="-5" dirty="0">
                <a:latin typeface="Arial"/>
                <a:cs typeface="Arial"/>
              </a:rPr>
              <a:t>and eli</a:t>
            </a:r>
            <a:r>
              <a:rPr sz="2400" dirty="0">
                <a:latin typeface="Arial"/>
                <a:cs typeface="Arial"/>
              </a:rPr>
              <a:t>m</a:t>
            </a:r>
            <a:r>
              <a:rPr sz="2400" spc="-5" dirty="0">
                <a:latin typeface="Arial"/>
                <a:cs typeface="Arial"/>
              </a:rPr>
              <a:t>ina</a:t>
            </a:r>
            <a:r>
              <a:rPr sz="2400" dirty="0">
                <a:latin typeface="Arial"/>
                <a:cs typeface="Arial"/>
              </a:rPr>
              <a:t>t</a:t>
            </a:r>
            <a:r>
              <a:rPr sz="2400" spc="-5" dirty="0">
                <a:latin typeface="Arial"/>
                <a:cs typeface="Arial"/>
              </a:rPr>
              <a:t>in</a:t>
            </a:r>
            <a:r>
              <a:rPr sz="2400" dirty="0">
                <a:latin typeface="Arial"/>
                <a:cs typeface="Arial"/>
              </a:rPr>
              <a:t>g</a:t>
            </a:r>
            <a:r>
              <a:rPr sz="2400" spc="35" dirty="0">
                <a:latin typeface="Arial"/>
                <a:cs typeface="Arial"/>
              </a:rPr>
              <a:t> </a:t>
            </a:r>
            <a:r>
              <a:rPr sz="2400" dirty="0">
                <a:latin typeface="Arial"/>
                <a:cs typeface="Arial"/>
              </a:rPr>
              <a:t>r</a:t>
            </a:r>
            <a:r>
              <a:rPr sz="2400" spc="-5" dirty="0">
                <a:latin typeface="Arial"/>
                <a:cs typeface="Arial"/>
              </a:rPr>
              <a:t>i</a:t>
            </a:r>
            <a:r>
              <a:rPr sz="2400" dirty="0">
                <a:latin typeface="Arial"/>
                <a:cs typeface="Arial"/>
              </a:rPr>
              <a:t>sks</a:t>
            </a:r>
          </a:p>
          <a:p>
            <a:pPr marL="355600" marR="19685" indent="-342900">
              <a:lnSpc>
                <a:spcPct val="100000"/>
              </a:lnSpc>
              <a:spcBef>
                <a:spcPts val="575"/>
              </a:spcBef>
              <a:buClr>
                <a:srgbClr val="002060"/>
              </a:buClr>
              <a:buSzPct val="108333"/>
              <a:buFont typeface="Arial"/>
              <a:buChar char="•"/>
              <a:tabLst>
                <a:tab pos="355600" algn="l"/>
              </a:tabLst>
            </a:pPr>
            <a:r>
              <a:rPr sz="2400" spc="-5" dirty="0">
                <a:latin typeface="Arial"/>
                <a:cs typeface="Arial"/>
              </a:rPr>
              <a:t>P</a:t>
            </a:r>
            <a:r>
              <a:rPr sz="2400" dirty="0">
                <a:latin typeface="Arial"/>
                <a:cs typeface="Arial"/>
              </a:rPr>
              <a:t>r</a:t>
            </a:r>
            <a:r>
              <a:rPr sz="2400" spc="-5" dirty="0">
                <a:latin typeface="Arial"/>
                <a:cs typeface="Arial"/>
              </a:rPr>
              <a:t>o</a:t>
            </a:r>
            <a:r>
              <a:rPr sz="2400" spc="5" dirty="0">
                <a:latin typeface="Arial"/>
                <a:cs typeface="Arial"/>
              </a:rPr>
              <a:t>j</a:t>
            </a:r>
            <a:r>
              <a:rPr sz="2400" spc="-5" dirty="0">
                <a:latin typeface="Arial"/>
                <a:cs typeface="Arial"/>
              </a:rPr>
              <a:t>e</a:t>
            </a:r>
            <a:r>
              <a:rPr sz="2400" dirty="0">
                <a:latin typeface="Arial"/>
                <a:cs typeface="Arial"/>
              </a:rPr>
              <a:t>ct</a:t>
            </a:r>
            <a:r>
              <a:rPr sz="2400" spc="-15" dirty="0">
                <a:latin typeface="Arial"/>
                <a:cs typeface="Arial"/>
              </a:rPr>
              <a:t> </a:t>
            </a:r>
            <a:r>
              <a:rPr sz="2400" dirty="0">
                <a:latin typeface="Arial"/>
                <a:cs typeface="Arial"/>
              </a:rPr>
              <a:t>r</a:t>
            </a:r>
            <a:r>
              <a:rPr sz="2400" spc="-5" dirty="0">
                <a:latin typeface="Arial"/>
                <a:cs typeface="Arial"/>
              </a:rPr>
              <a:t>i</a:t>
            </a:r>
            <a:r>
              <a:rPr sz="2400" dirty="0">
                <a:latin typeface="Arial"/>
                <a:cs typeface="Arial"/>
              </a:rPr>
              <a:t>sks c</a:t>
            </a:r>
            <a:r>
              <a:rPr sz="2400" spc="-5" dirty="0">
                <a:latin typeface="Arial"/>
                <a:cs typeface="Arial"/>
              </a:rPr>
              <a:t>a</a:t>
            </a:r>
            <a:r>
              <a:rPr sz="2400" dirty="0">
                <a:latin typeface="Arial"/>
                <a:cs typeface="Arial"/>
              </a:rPr>
              <a:t>n </a:t>
            </a:r>
            <a:r>
              <a:rPr sz="2400" spc="-5" dirty="0">
                <a:latin typeface="Arial"/>
                <a:cs typeface="Arial"/>
              </a:rPr>
              <a:t>b</a:t>
            </a:r>
            <a:r>
              <a:rPr sz="2400" dirty="0">
                <a:latin typeface="Arial"/>
                <a:cs typeface="Arial"/>
              </a:rPr>
              <a:t>e </a:t>
            </a:r>
            <a:r>
              <a:rPr sz="2400" spc="-5" dirty="0">
                <a:latin typeface="Arial"/>
                <a:cs typeface="Arial"/>
              </a:rPr>
              <a:t>eli</a:t>
            </a:r>
            <a:r>
              <a:rPr sz="2400" dirty="0">
                <a:latin typeface="Arial"/>
                <a:cs typeface="Arial"/>
              </a:rPr>
              <a:t>m</a:t>
            </a:r>
            <a:r>
              <a:rPr sz="2400" spc="-5" dirty="0">
                <a:latin typeface="Arial"/>
                <a:cs typeface="Arial"/>
              </a:rPr>
              <a:t>ina</a:t>
            </a:r>
            <a:r>
              <a:rPr sz="2400" dirty="0">
                <a:latin typeface="Arial"/>
                <a:cs typeface="Arial"/>
              </a:rPr>
              <a:t>t</a:t>
            </a:r>
            <a:r>
              <a:rPr sz="2400" spc="-5" dirty="0">
                <a:latin typeface="Arial"/>
                <a:cs typeface="Arial"/>
              </a:rPr>
              <a:t>ed</a:t>
            </a:r>
            <a:r>
              <a:rPr sz="2400" dirty="0">
                <a:latin typeface="Arial"/>
                <a:cs typeface="Arial"/>
              </a:rPr>
              <a:t>,</a:t>
            </a:r>
            <a:r>
              <a:rPr sz="2400" spc="30" dirty="0">
                <a:latin typeface="Arial"/>
                <a:cs typeface="Arial"/>
              </a:rPr>
              <a:t> </a:t>
            </a:r>
            <a:r>
              <a:rPr sz="2400" dirty="0">
                <a:latin typeface="Arial"/>
                <a:cs typeface="Arial"/>
              </a:rPr>
              <a:t>m</a:t>
            </a:r>
            <a:r>
              <a:rPr sz="2400" spc="-5" dirty="0">
                <a:latin typeface="Arial"/>
                <a:cs typeface="Arial"/>
              </a:rPr>
              <a:t>ini</a:t>
            </a:r>
            <a:r>
              <a:rPr sz="2400" dirty="0">
                <a:latin typeface="Arial"/>
                <a:cs typeface="Arial"/>
              </a:rPr>
              <a:t>m</a:t>
            </a:r>
            <a:r>
              <a:rPr sz="2400" spc="-5" dirty="0">
                <a:latin typeface="Arial"/>
                <a:cs typeface="Arial"/>
              </a:rPr>
              <a:t>i</a:t>
            </a:r>
            <a:r>
              <a:rPr sz="2400" dirty="0">
                <a:latin typeface="Arial"/>
                <a:cs typeface="Arial"/>
              </a:rPr>
              <a:t>z</a:t>
            </a:r>
            <a:r>
              <a:rPr sz="2400" spc="-5" dirty="0">
                <a:latin typeface="Arial"/>
                <a:cs typeface="Arial"/>
              </a:rPr>
              <a:t>ed</a:t>
            </a:r>
            <a:r>
              <a:rPr sz="2400" dirty="0">
                <a:latin typeface="Arial"/>
                <a:cs typeface="Arial"/>
              </a:rPr>
              <a:t>,</a:t>
            </a:r>
            <a:r>
              <a:rPr sz="2400" spc="30" dirty="0">
                <a:latin typeface="Arial"/>
                <a:cs typeface="Arial"/>
              </a:rPr>
              <a:t> </a:t>
            </a:r>
            <a:r>
              <a:rPr sz="2400" spc="-5" dirty="0">
                <a:latin typeface="Arial"/>
                <a:cs typeface="Arial"/>
              </a:rPr>
              <a:t>or a</a:t>
            </a:r>
            <a:r>
              <a:rPr sz="2400" dirty="0">
                <a:latin typeface="Arial"/>
                <a:cs typeface="Arial"/>
              </a:rPr>
              <a:t>ss</a:t>
            </a:r>
            <a:r>
              <a:rPr sz="2400" spc="-5" dirty="0">
                <a:latin typeface="Arial"/>
                <a:cs typeface="Arial"/>
              </a:rPr>
              <a:t>igne</a:t>
            </a:r>
            <a:r>
              <a:rPr sz="2400" dirty="0">
                <a:latin typeface="Arial"/>
                <a:cs typeface="Arial"/>
              </a:rPr>
              <a:t>d</a:t>
            </a:r>
            <a:r>
              <a:rPr sz="2400" spc="10" dirty="0">
                <a:latin typeface="Arial"/>
                <a:cs typeface="Arial"/>
              </a:rPr>
              <a:t> </a:t>
            </a:r>
            <a:r>
              <a:rPr sz="2400" spc="-5" dirty="0">
                <a:latin typeface="Arial"/>
                <a:cs typeface="Arial"/>
              </a:rPr>
              <a:t>an</a:t>
            </a:r>
            <a:r>
              <a:rPr sz="2400" dirty="0">
                <a:latin typeface="Arial"/>
                <a:cs typeface="Arial"/>
              </a:rPr>
              <a:t>d</a:t>
            </a:r>
            <a:r>
              <a:rPr sz="2400" spc="10" dirty="0">
                <a:latin typeface="Arial"/>
                <a:cs typeface="Arial"/>
              </a:rPr>
              <a:t> </a:t>
            </a:r>
            <a:r>
              <a:rPr sz="2400" spc="-5" dirty="0">
                <a:latin typeface="Arial"/>
                <a:cs typeface="Arial"/>
              </a:rPr>
              <a:t>a</a:t>
            </a:r>
            <a:r>
              <a:rPr sz="2400" dirty="0">
                <a:latin typeface="Arial"/>
                <a:cs typeface="Arial"/>
              </a:rPr>
              <a:t>cc</a:t>
            </a:r>
            <a:r>
              <a:rPr sz="2400" spc="-5" dirty="0">
                <a:latin typeface="Arial"/>
                <a:cs typeface="Arial"/>
              </a:rPr>
              <a:t>ep</a:t>
            </a:r>
            <a:r>
              <a:rPr sz="2400" dirty="0">
                <a:latin typeface="Arial"/>
                <a:cs typeface="Arial"/>
              </a:rPr>
              <a:t>t</a:t>
            </a:r>
            <a:r>
              <a:rPr sz="2400" spc="-5" dirty="0">
                <a:latin typeface="Arial"/>
                <a:cs typeface="Arial"/>
              </a:rPr>
              <a:t>ed.</a:t>
            </a:r>
            <a:endParaRPr sz="2400" dirty="0">
              <a:latin typeface="Arial"/>
              <a:cs typeface="Arial"/>
            </a:endParaRPr>
          </a:p>
        </p:txBody>
      </p:sp>
      <p:sp>
        <p:nvSpPr>
          <p:cNvPr id="4" name="object 4"/>
          <p:cNvSpPr txBox="1">
            <a:spLocks noGrp="1"/>
          </p:cNvSpPr>
          <p:nvPr>
            <p:ph type="title"/>
          </p:nvPr>
        </p:nvSpPr>
        <p:spPr>
          <a:xfrm>
            <a:off x="313944" y="1343036"/>
            <a:ext cx="8516111" cy="492443"/>
          </a:xfrm>
          <a:prstGeom prst="rect">
            <a:avLst/>
          </a:prstGeom>
        </p:spPr>
        <p:txBody>
          <a:bodyPr vert="horz" wrap="square" lIns="0" tIns="0" rIns="0" bIns="0" rtlCol="0">
            <a:spAutoFit/>
          </a:bodyPr>
          <a:lstStyle/>
          <a:p>
            <a:pPr marL="1335405">
              <a:lnSpc>
                <a:spcPct val="100000"/>
              </a:lnSpc>
            </a:pPr>
            <a:r>
              <a:rPr lang="en-US" sz="3200" spc="95" dirty="0" smtClean="0"/>
              <a:t>CMGC:  </a:t>
            </a:r>
            <a:r>
              <a:rPr sz="3200" spc="95" dirty="0" smtClean="0"/>
              <a:t>T</a:t>
            </a:r>
            <a:r>
              <a:rPr sz="3200" spc="-5" dirty="0" smtClean="0"/>
              <a:t>h</a:t>
            </a:r>
            <a:r>
              <a:rPr sz="3200" dirty="0" smtClean="0"/>
              <a:t>e </a:t>
            </a:r>
            <a:r>
              <a:rPr sz="3200" dirty="0"/>
              <a:t>Di</a:t>
            </a:r>
            <a:r>
              <a:rPr sz="3200" spc="90" dirty="0"/>
              <a:t>f</a:t>
            </a:r>
            <a:r>
              <a:rPr sz="3200" spc="-65" dirty="0"/>
              <a:t>f</a:t>
            </a:r>
            <a:r>
              <a:rPr sz="3200" spc="-5" dirty="0"/>
              <a:t>e</a:t>
            </a:r>
            <a:r>
              <a:rPr sz="3200" spc="60" dirty="0"/>
              <a:t>r</a:t>
            </a:r>
            <a:r>
              <a:rPr sz="3200" spc="-5" dirty="0"/>
              <a:t>enc</a:t>
            </a:r>
            <a:r>
              <a:rPr sz="3200" dirty="0"/>
              <a:t>e</a:t>
            </a:r>
            <a:r>
              <a:rPr sz="3200" spc="-25" dirty="0"/>
              <a:t> </a:t>
            </a:r>
            <a:r>
              <a:rPr sz="3200" dirty="0"/>
              <a:t>is</a:t>
            </a:r>
            <a:r>
              <a:rPr sz="3200" spc="-5" dirty="0"/>
              <a:t> </a:t>
            </a:r>
            <a:r>
              <a:rPr sz="3200" dirty="0"/>
              <a:t>Risk</a:t>
            </a:r>
          </a:p>
        </p:txBody>
      </p:sp>
      <p:sp>
        <p:nvSpPr>
          <p:cNvPr id="5" name="object 5"/>
          <p:cNvSpPr/>
          <p:nvPr/>
        </p:nvSpPr>
        <p:spPr>
          <a:xfrm>
            <a:off x="2743200" y="4038598"/>
            <a:ext cx="3087688" cy="1728776"/>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4746783" y="6173510"/>
            <a:ext cx="4088765" cy="203835"/>
          </a:xfrm>
          <a:prstGeom prst="rect">
            <a:avLst/>
          </a:prstGeom>
        </p:spPr>
        <p:txBody>
          <a:bodyPr vert="horz" wrap="square" lIns="0" tIns="0" rIns="0" bIns="0" rtlCol="0">
            <a:spAutoFit/>
          </a:bodyPr>
          <a:lstStyle/>
          <a:p>
            <a:pPr marL="12700">
              <a:lnSpc>
                <a:spcPct val="100000"/>
              </a:lnSpc>
            </a:pPr>
            <a:r>
              <a:rPr sz="1400" dirty="0">
                <a:latin typeface="Arial"/>
                <a:cs typeface="Arial"/>
              </a:rPr>
              <a:t>Grap</a:t>
            </a:r>
            <a:r>
              <a:rPr sz="1400" spc="-5" dirty="0">
                <a:latin typeface="Arial"/>
                <a:cs typeface="Arial"/>
              </a:rPr>
              <a:t>h</a:t>
            </a:r>
            <a:r>
              <a:rPr sz="1400" dirty="0">
                <a:latin typeface="Arial"/>
                <a:cs typeface="Arial"/>
              </a:rPr>
              <a:t>ic</a:t>
            </a:r>
            <a:r>
              <a:rPr sz="1400" spc="-40" dirty="0">
                <a:latin typeface="Arial"/>
                <a:cs typeface="Arial"/>
              </a:rPr>
              <a:t> </a:t>
            </a:r>
            <a:r>
              <a:rPr sz="1400" dirty="0">
                <a:latin typeface="Arial"/>
                <a:cs typeface="Arial"/>
              </a:rPr>
              <a:t>S</a:t>
            </a:r>
            <a:r>
              <a:rPr sz="1400" spc="-5" dirty="0">
                <a:latin typeface="Arial"/>
                <a:cs typeface="Arial"/>
              </a:rPr>
              <a:t>o</a:t>
            </a:r>
            <a:r>
              <a:rPr sz="1400" dirty="0">
                <a:latin typeface="Arial"/>
                <a:cs typeface="Arial"/>
              </a:rPr>
              <a:t>ur</a:t>
            </a:r>
            <a:r>
              <a:rPr sz="1400" spc="5" dirty="0">
                <a:latin typeface="Arial"/>
                <a:cs typeface="Arial"/>
              </a:rPr>
              <a:t>c</a:t>
            </a:r>
            <a:r>
              <a:rPr sz="1400" dirty="0">
                <a:latin typeface="Arial"/>
                <a:cs typeface="Arial"/>
              </a:rPr>
              <a:t>e:</a:t>
            </a:r>
            <a:r>
              <a:rPr sz="1400" spc="-40" dirty="0">
                <a:latin typeface="Arial"/>
                <a:cs typeface="Arial"/>
              </a:rPr>
              <a:t> </a:t>
            </a:r>
            <a:r>
              <a:rPr sz="1400" spc="-10" dirty="0">
                <a:latin typeface="Arial"/>
                <a:cs typeface="Arial"/>
              </a:rPr>
              <a:t>U</a:t>
            </a:r>
            <a:r>
              <a:rPr sz="1400" spc="5" dirty="0">
                <a:latin typeface="Arial"/>
                <a:cs typeface="Arial"/>
              </a:rPr>
              <a:t>t</a:t>
            </a:r>
            <a:r>
              <a:rPr sz="1400" dirty="0">
                <a:latin typeface="Arial"/>
                <a:cs typeface="Arial"/>
              </a:rPr>
              <a:t>ah</a:t>
            </a:r>
            <a:r>
              <a:rPr sz="1400" spc="-20" dirty="0">
                <a:latin typeface="Arial"/>
                <a:cs typeface="Arial"/>
              </a:rPr>
              <a:t> </a:t>
            </a:r>
            <a:r>
              <a:rPr sz="1400" spc="-10" dirty="0">
                <a:latin typeface="Arial"/>
                <a:cs typeface="Arial"/>
              </a:rPr>
              <a:t>D</a:t>
            </a:r>
            <a:r>
              <a:rPr sz="1400" dirty="0">
                <a:latin typeface="Arial"/>
                <a:cs typeface="Arial"/>
              </a:rPr>
              <a:t>e</a:t>
            </a:r>
            <a:r>
              <a:rPr sz="1400" spc="-5" dirty="0">
                <a:latin typeface="Arial"/>
                <a:cs typeface="Arial"/>
              </a:rPr>
              <a:t>p</a:t>
            </a:r>
            <a:r>
              <a:rPr sz="1400" dirty="0">
                <a:latin typeface="Arial"/>
                <a:cs typeface="Arial"/>
              </a:rPr>
              <a:t>ar</a:t>
            </a:r>
            <a:r>
              <a:rPr sz="1400" spc="5" dirty="0">
                <a:latin typeface="Arial"/>
                <a:cs typeface="Arial"/>
              </a:rPr>
              <a:t>t</a:t>
            </a:r>
            <a:r>
              <a:rPr sz="1400" spc="-10" dirty="0">
                <a:latin typeface="Arial"/>
                <a:cs typeface="Arial"/>
              </a:rPr>
              <a:t>m</a:t>
            </a:r>
            <a:r>
              <a:rPr sz="1400" dirty="0">
                <a:latin typeface="Arial"/>
                <a:cs typeface="Arial"/>
              </a:rPr>
              <a:t>ent</a:t>
            </a:r>
            <a:r>
              <a:rPr sz="1400" spc="-40" dirty="0">
                <a:latin typeface="Arial"/>
                <a:cs typeface="Arial"/>
              </a:rPr>
              <a:t> </a:t>
            </a:r>
            <a:r>
              <a:rPr sz="1400" dirty="0">
                <a:latin typeface="Arial"/>
                <a:cs typeface="Arial"/>
              </a:rPr>
              <a:t>of</a:t>
            </a:r>
            <a:r>
              <a:rPr sz="1400" spc="-40" dirty="0">
                <a:latin typeface="Arial"/>
                <a:cs typeface="Arial"/>
              </a:rPr>
              <a:t> </a:t>
            </a:r>
            <a:r>
              <a:rPr sz="1400" spc="-55" dirty="0">
                <a:latin typeface="Arial"/>
                <a:cs typeface="Arial"/>
              </a:rPr>
              <a:t>T</a:t>
            </a:r>
            <a:r>
              <a:rPr sz="1400" dirty="0">
                <a:latin typeface="Arial"/>
                <a:cs typeface="Arial"/>
              </a:rPr>
              <a:t>ra</a:t>
            </a:r>
            <a:r>
              <a:rPr sz="1400" spc="-5" dirty="0">
                <a:latin typeface="Arial"/>
                <a:cs typeface="Arial"/>
              </a:rPr>
              <a:t>n</a:t>
            </a:r>
            <a:r>
              <a:rPr sz="1400" spc="5" dirty="0">
                <a:latin typeface="Arial"/>
                <a:cs typeface="Arial"/>
              </a:rPr>
              <a:t>s</a:t>
            </a:r>
            <a:r>
              <a:rPr sz="1400" dirty="0">
                <a:latin typeface="Arial"/>
                <a:cs typeface="Arial"/>
              </a:rPr>
              <a:t>p</a:t>
            </a:r>
            <a:r>
              <a:rPr sz="1400" spc="-5" dirty="0">
                <a:latin typeface="Arial"/>
                <a:cs typeface="Arial"/>
              </a:rPr>
              <a:t>o</a:t>
            </a:r>
            <a:r>
              <a:rPr sz="1400" dirty="0">
                <a:latin typeface="Arial"/>
                <a:cs typeface="Arial"/>
              </a:rPr>
              <a:t>r</a:t>
            </a:r>
            <a:r>
              <a:rPr sz="1400" spc="-10" dirty="0">
                <a:latin typeface="Arial"/>
                <a:cs typeface="Arial"/>
              </a:rPr>
              <a:t>t</a:t>
            </a:r>
            <a:r>
              <a:rPr sz="1400" dirty="0">
                <a:latin typeface="Arial"/>
                <a:cs typeface="Arial"/>
              </a:rPr>
              <a:t>a</a:t>
            </a:r>
            <a:r>
              <a:rPr sz="1400" spc="-10" dirty="0">
                <a:latin typeface="Arial"/>
                <a:cs typeface="Arial"/>
              </a:rPr>
              <a:t>t</a:t>
            </a:r>
            <a:r>
              <a:rPr sz="1400" dirty="0">
                <a:latin typeface="Arial"/>
                <a:cs typeface="Arial"/>
              </a:rPr>
              <a:t>ion</a:t>
            </a:r>
            <a:endParaRPr sz="1400">
              <a:latin typeface="Arial"/>
              <a:cs typeface="Arial"/>
            </a:endParaRP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t>2</a:t>
            </a:r>
            <a:r>
              <a:rPr dirty="0"/>
              <a:t>/</a:t>
            </a:r>
            <a:r>
              <a:rPr spc="-5" dirty="0"/>
              <a:t>23</a:t>
            </a:r>
            <a:r>
              <a:rPr dirty="0"/>
              <a:t>/</a:t>
            </a:r>
            <a:r>
              <a:rPr spc="-5" dirty="0"/>
              <a:t>2015</a:t>
            </a: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Al</a:t>
            </a:r>
            <a:r>
              <a:rPr spc="-5" dirty="0"/>
              <a:t>a</a:t>
            </a:r>
            <a:r>
              <a:rPr spc="5" dirty="0"/>
              <a:t>sk</a:t>
            </a:r>
            <a:r>
              <a:rPr dirty="0"/>
              <a:t>a</a:t>
            </a:r>
            <a:r>
              <a:rPr spc="-25" dirty="0"/>
              <a:t> </a:t>
            </a:r>
            <a:r>
              <a:rPr spc="-5" dirty="0"/>
              <a:t>DO</a:t>
            </a:r>
            <a:r>
              <a:rPr dirty="0"/>
              <a:t>T&amp;PF</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2400" y="2132965"/>
            <a:ext cx="8839200" cy="4142160"/>
          </a:xfrm>
          <a:prstGeom prst="rect">
            <a:avLst/>
          </a:prstGeom>
        </p:spPr>
        <p:txBody>
          <a:bodyPr vert="horz" wrap="square" lIns="0" tIns="0" rIns="0" bIns="0" rtlCol="0">
            <a:spAutoFit/>
          </a:bodyPr>
          <a:lstStyle/>
          <a:p>
            <a:pPr marL="355600" indent="-342900">
              <a:lnSpc>
                <a:spcPct val="100000"/>
              </a:lnSpc>
              <a:buClr>
                <a:srgbClr val="002060"/>
              </a:buClr>
              <a:buSzPct val="110000"/>
              <a:buFont typeface="Arial"/>
              <a:buChar char="•"/>
              <a:tabLst>
                <a:tab pos="355600" algn="l"/>
              </a:tabLst>
            </a:pPr>
            <a:r>
              <a:rPr sz="2500" spc="-20" dirty="0">
                <a:latin typeface="Arial"/>
                <a:cs typeface="Arial"/>
              </a:rPr>
              <a:t>O</a:t>
            </a:r>
            <a:r>
              <a:rPr sz="2500" spc="-25" dirty="0">
                <a:latin typeface="Arial"/>
                <a:cs typeface="Arial"/>
              </a:rPr>
              <a:t>w</a:t>
            </a:r>
            <a:r>
              <a:rPr sz="2500" spc="-10" dirty="0">
                <a:latin typeface="Arial"/>
                <a:cs typeface="Arial"/>
              </a:rPr>
              <a:t>ner</a:t>
            </a:r>
            <a:r>
              <a:rPr sz="2500" spc="-5" dirty="0">
                <a:latin typeface="Arial"/>
                <a:cs typeface="Arial"/>
              </a:rPr>
              <a:t> </a:t>
            </a:r>
            <a:r>
              <a:rPr sz="2500" spc="-25" dirty="0" smtClean="0">
                <a:latin typeface="Arial"/>
                <a:cs typeface="Arial"/>
              </a:rPr>
              <a:t>D</a:t>
            </a:r>
            <a:r>
              <a:rPr sz="2500" spc="-15" dirty="0" smtClean="0">
                <a:latin typeface="Arial"/>
                <a:cs typeface="Arial"/>
              </a:rPr>
              <a:t>OT&amp;PF</a:t>
            </a:r>
            <a:endParaRPr sz="2500" dirty="0">
              <a:latin typeface="Arial"/>
              <a:cs typeface="Arial"/>
            </a:endParaRPr>
          </a:p>
          <a:p>
            <a:pPr marL="355600" indent="-342900">
              <a:lnSpc>
                <a:spcPct val="100000"/>
              </a:lnSpc>
              <a:spcBef>
                <a:spcPts val="680"/>
              </a:spcBef>
              <a:buClr>
                <a:srgbClr val="002060"/>
              </a:buClr>
              <a:buSzPct val="110000"/>
              <a:buFont typeface="Arial"/>
              <a:buChar char="•"/>
              <a:tabLst>
                <a:tab pos="355600" algn="l"/>
              </a:tabLst>
            </a:pPr>
            <a:r>
              <a:rPr sz="2500" spc="-25" dirty="0" smtClean="0">
                <a:latin typeface="Arial"/>
                <a:cs typeface="Arial"/>
              </a:rPr>
              <a:t>C</a:t>
            </a:r>
            <a:r>
              <a:rPr sz="2500" spc="-10" dirty="0" smtClean="0">
                <a:latin typeface="Arial"/>
                <a:cs typeface="Arial"/>
              </a:rPr>
              <a:t>ont</a:t>
            </a:r>
            <a:r>
              <a:rPr sz="2500" spc="-15" dirty="0" smtClean="0">
                <a:latin typeface="Arial"/>
                <a:cs typeface="Arial"/>
              </a:rPr>
              <a:t>r</a:t>
            </a:r>
            <a:r>
              <a:rPr sz="2500" spc="-10" dirty="0" smtClean="0">
                <a:latin typeface="Arial"/>
                <a:cs typeface="Arial"/>
              </a:rPr>
              <a:t>acto</a:t>
            </a:r>
            <a:r>
              <a:rPr sz="2500" spc="-15" dirty="0" smtClean="0">
                <a:latin typeface="Arial"/>
                <a:cs typeface="Arial"/>
              </a:rPr>
              <a:t>r</a:t>
            </a:r>
            <a:endParaRPr sz="2200" dirty="0">
              <a:latin typeface="Times New Roman"/>
              <a:cs typeface="Times New Roman"/>
            </a:endParaRPr>
          </a:p>
          <a:p>
            <a:pPr marL="355600" indent="-342900">
              <a:lnSpc>
                <a:spcPct val="100000"/>
              </a:lnSpc>
              <a:spcBef>
                <a:spcPts val="1885"/>
              </a:spcBef>
              <a:buClr>
                <a:srgbClr val="002060"/>
              </a:buClr>
              <a:buSzPct val="110000"/>
              <a:buFont typeface="Arial"/>
              <a:buChar char="•"/>
              <a:tabLst>
                <a:tab pos="355600" algn="l"/>
              </a:tabLst>
            </a:pPr>
            <a:r>
              <a:rPr sz="2500" spc="-25" dirty="0">
                <a:latin typeface="Arial"/>
                <a:cs typeface="Arial"/>
              </a:rPr>
              <a:t>CM</a:t>
            </a:r>
            <a:r>
              <a:rPr sz="2500" spc="-20" dirty="0">
                <a:latin typeface="Arial"/>
                <a:cs typeface="Arial"/>
              </a:rPr>
              <a:t>GC</a:t>
            </a:r>
            <a:r>
              <a:rPr sz="2500" spc="-135" dirty="0">
                <a:latin typeface="Arial"/>
                <a:cs typeface="Arial"/>
              </a:rPr>
              <a:t> </a:t>
            </a:r>
            <a:r>
              <a:rPr sz="2500" spc="-15" dirty="0">
                <a:latin typeface="Arial"/>
                <a:cs typeface="Arial"/>
              </a:rPr>
              <a:t>Assi</a:t>
            </a:r>
            <a:r>
              <a:rPr sz="2500" spc="-10" dirty="0">
                <a:latin typeface="Arial"/>
                <a:cs typeface="Arial"/>
              </a:rPr>
              <a:t>stan</a:t>
            </a:r>
            <a:r>
              <a:rPr sz="2500" spc="-15" dirty="0">
                <a:latin typeface="Arial"/>
                <a:cs typeface="Arial"/>
              </a:rPr>
              <a:t>ce</a:t>
            </a:r>
            <a:r>
              <a:rPr sz="2500" dirty="0">
                <a:latin typeface="Arial"/>
                <a:cs typeface="Arial"/>
              </a:rPr>
              <a:t> </a:t>
            </a:r>
            <a:r>
              <a:rPr sz="2500" spc="-20" dirty="0">
                <a:latin typeface="Arial"/>
                <a:cs typeface="Arial"/>
              </a:rPr>
              <a:t>&amp;</a:t>
            </a:r>
            <a:r>
              <a:rPr sz="2500" dirty="0">
                <a:latin typeface="Arial"/>
                <a:cs typeface="Arial"/>
              </a:rPr>
              <a:t> </a:t>
            </a:r>
            <a:endParaRPr lang="en-US" sz="2500" dirty="0" smtClean="0">
              <a:latin typeface="Arial"/>
              <a:cs typeface="Arial"/>
            </a:endParaRPr>
          </a:p>
          <a:p>
            <a:pPr marL="12700">
              <a:lnSpc>
                <a:spcPct val="100000"/>
              </a:lnSpc>
              <a:spcBef>
                <a:spcPts val="1885"/>
              </a:spcBef>
              <a:buClr>
                <a:srgbClr val="002060"/>
              </a:buClr>
              <a:buSzPct val="110000"/>
              <a:tabLst>
                <a:tab pos="355600" algn="l"/>
              </a:tabLst>
            </a:pPr>
            <a:r>
              <a:rPr lang="en-US" sz="2500" spc="-10" dirty="0">
                <a:latin typeface="Arial"/>
                <a:cs typeface="Arial"/>
              </a:rPr>
              <a:t>	</a:t>
            </a:r>
            <a:r>
              <a:rPr sz="2500" spc="-10" dirty="0" smtClean="0">
                <a:latin typeface="Arial"/>
                <a:cs typeface="Arial"/>
              </a:rPr>
              <a:t>Independent</a:t>
            </a:r>
            <a:r>
              <a:rPr sz="2500" spc="-35" dirty="0" smtClean="0">
                <a:latin typeface="Arial"/>
                <a:cs typeface="Arial"/>
              </a:rPr>
              <a:t> </a:t>
            </a:r>
            <a:r>
              <a:rPr sz="2500" spc="-25" dirty="0">
                <a:latin typeface="Arial"/>
                <a:cs typeface="Arial"/>
              </a:rPr>
              <a:t>C</a:t>
            </a:r>
            <a:r>
              <a:rPr sz="2500" spc="-10" dirty="0">
                <a:latin typeface="Arial"/>
                <a:cs typeface="Arial"/>
              </a:rPr>
              <a:t>ost</a:t>
            </a:r>
            <a:r>
              <a:rPr sz="2500" spc="15" dirty="0">
                <a:latin typeface="Arial"/>
                <a:cs typeface="Arial"/>
              </a:rPr>
              <a:t> </a:t>
            </a:r>
            <a:r>
              <a:rPr sz="2500" spc="-15" dirty="0" smtClean="0">
                <a:latin typeface="Arial"/>
                <a:cs typeface="Arial"/>
              </a:rPr>
              <a:t>Esti</a:t>
            </a:r>
            <a:r>
              <a:rPr sz="2500" spc="-30" dirty="0" smtClean="0">
                <a:latin typeface="Arial"/>
                <a:cs typeface="Arial"/>
              </a:rPr>
              <a:t>m</a:t>
            </a:r>
            <a:r>
              <a:rPr sz="2500" spc="-10" dirty="0" smtClean="0">
                <a:latin typeface="Arial"/>
                <a:cs typeface="Arial"/>
              </a:rPr>
              <a:t>ator</a:t>
            </a:r>
            <a:r>
              <a:rPr lang="en-US" sz="2500" spc="-10" dirty="0" smtClean="0">
                <a:latin typeface="Arial"/>
                <a:cs typeface="Arial"/>
              </a:rPr>
              <a:t> (ICE)</a:t>
            </a:r>
          </a:p>
          <a:p>
            <a:pPr marL="12700">
              <a:lnSpc>
                <a:spcPct val="100000"/>
              </a:lnSpc>
              <a:spcBef>
                <a:spcPts val="1885"/>
              </a:spcBef>
              <a:buClr>
                <a:srgbClr val="002060"/>
              </a:buClr>
              <a:buSzPct val="110000"/>
              <a:tabLst>
                <a:tab pos="355600" algn="l"/>
              </a:tabLst>
            </a:pPr>
            <a:endParaRPr lang="en-US" sz="2500" spc="-10" dirty="0">
              <a:latin typeface="Arial"/>
              <a:cs typeface="Arial"/>
            </a:endParaRPr>
          </a:p>
          <a:p>
            <a:pPr marL="355600" indent="-342900">
              <a:lnSpc>
                <a:spcPct val="100000"/>
              </a:lnSpc>
              <a:spcBef>
                <a:spcPts val="1885"/>
              </a:spcBef>
              <a:buClr>
                <a:srgbClr val="002060"/>
              </a:buClr>
              <a:buSzPct val="110000"/>
              <a:buFont typeface="Arial" panose="020B0604020202020204" pitchFamily="34" charset="0"/>
              <a:buChar char="•"/>
              <a:tabLst>
                <a:tab pos="355600" algn="l"/>
              </a:tabLst>
            </a:pPr>
            <a:r>
              <a:rPr lang="en-US" sz="2500" spc="-10" dirty="0" smtClean="0">
                <a:latin typeface="Arial"/>
                <a:cs typeface="Arial"/>
              </a:rPr>
              <a:t>This procurement method drives the owner, contractor and ICE relationship to work together as a team on design and construction</a:t>
            </a:r>
            <a:endParaRPr sz="2500" dirty="0">
              <a:latin typeface="Arial"/>
              <a:cs typeface="Arial"/>
            </a:endParaRPr>
          </a:p>
        </p:txBody>
      </p:sp>
      <p:sp>
        <p:nvSpPr>
          <p:cNvPr id="4" name="object 4"/>
          <p:cNvSpPr txBox="1">
            <a:spLocks noGrp="1"/>
          </p:cNvSpPr>
          <p:nvPr>
            <p:ph type="title"/>
          </p:nvPr>
        </p:nvSpPr>
        <p:spPr>
          <a:xfrm>
            <a:off x="313944" y="1343036"/>
            <a:ext cx="8516111" cy="492443"/>
          </a:xfrm>
          <a:prstGeom prst="rect">
            <a:avLst/>
          </a:prstGeom>
        </p:spPr>
        <p:txBody>
          <a:bodyPr vert="horz" wrap="square" lIns="0" tIns="0" rIns="0" bIns="0" rtlCol="0">
            <a:spAutoFit/>
          </a:bodyPr>
          <a:lstStyle/>
          <a:p>
            <a:pPr marL="2190115">
              <a:lnSpc>
                <a:spcPct val="100000"/>
              </a:lnSpc>
            </a:pPr>
            <a:r>
              <a:rPr lang="en-US" sz="3200" spc="-229" dirty="0" smtClean="0"/>
              <a:t>CMGC:  </a:t>
            </a:r>
            <a:r>
              <a:rPr sz="3200" spc="-229" dirty="0" smtClean="0"/>
              <a:t>T</a:t>
            </a:r>
            <a:r>
              <a:rPr sz="3200" spc="-5" dirty="0" smtClean="0"/>
              <a:t>ea</a:t>
            </a:r>
            <a:r>
              <a:rPr sz="3200" dirty="0" smtClean="0"/>
              <a:t>m</a:t>
            </a:r>
            <a:r>
              <a:rPr sz="3200" spc="-10" dirty="0" smtClean="0"/>
              <a:t> </a:t>
            </a:r>
            <a:r>
              <a:rPr sz="3200" spc="60" dirty="0"/>
              <a:t>A</a:t>
            </a:r>
            <a:r>
              <a:rPr sz="3200" spc="-5" dirty="0"/>
              <a:t>pp</a:t>
            </a:r>
            <a:r>
              <a:rPr sz="3200" spc="60" dirty="0"/>
              <a:t>r</a:t>
            </a:r>
            <a:r>
              <a:rPr sz="3200" spc="-5" dirty="0"/>
              <a:t>oa</a:t>
            </a:r>
            <a:r>
              <a:rPr sz="3200" spc="-65" dirty="0"/>
              <a:t>c</a:t>
            </a:r>
            <a:r>
              <a:rPr sz="3200" dirty="0"/>
              <a:t>h</a:t>
            </a:r>
          </a:p>
        </p:txBody>
      </p:sp>
      <p:sp>
        <p:nvSpPr>
          <p:cNvPr id="5" name="object 5"/>
          <p:cNvSpPr/>
          <p:nvPr/>
        </p:nvSpPr>
        <p:spPr>
          <a:xfrm>
            <a:off x="5623560" y="2132965"/>
            <a:ext cx="3200400" cy="2147721"/>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t>2</a:t>
            </a:r>
            <a:r>
              <a:rPr dirty="0"/>
              <a:t>/</a:t>
            </a:r>
            <a:r>
              <a:rPr spc="-5" dirty="0"/>
              <a:t>23</a:t>
            </a:r>
            <a:r>
              <a:rPr dirty="0"/>
              <a:t>/</a:t>
            </a:r>
            <a:r>
              <a:rPr spc="-5" dirty="0"/>
              <a:t>2015</a:t>
            </a: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Al</a:t>
            </a:r>
            <a:r>
              <a:rPr spc="-5" dirty="0"/>
              <a:t>a</a:t>
            </a:r>
            <a:r>
              <a:rPr spc="5" dirty="0"/>
              <a:t>sk</a:t>
            </a:r>
            <a:r>
              <a:rPr dirty="0"/>
              <a:t>a</a:t>
            </a:r>
            <a:r>
              <a:rPr spc="-25" dirty="0"/>
              <a:t> </a:t>
            </a:r>
            <a:r>
              <a:rPr spc="-5" dirty="0"/>
              <a:t>DO</a:t>
            </a:r>
            <a:r>
              <a:rPr dirty="0"/>
              <a:t>T&amp;PF</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57200" y="2057400"/>
            <a:ext cx="5181600" cy="3962400"/>
          </a:xfrm>
          <a:custGeom>
            <a:avLst/>
            <a:gdLst/>
            <a:ahLst/>
            <a:cxnLst/>
            <a:rect l="l" t="t" r="r" b="b"/>
            <a:pathLst>
              <a:path w="5181600" h="3962400">
                <a:moveTo>
                  <a:pt x="0" y="0"/>
                </a:moveTo>
                <a:lnTo>
                  <a:pt x="5181600" y="0"/>
                </a:lnTo>
                <a:lnTo>
                  <a:pt x="5181600" y="3962400"/>
                </a:lnTo>
                <a:lnTo>
                  <a:pt x="0" y="3962400"/>
                </a:lnTo>
                <a:lnTo>
                  <a:pt x="0" y="0"/>
                </a:lnTo>
                <a:close/>
              </a:path>
            </a:pathLst>
          </a:custGeom>
          <a:noFill/>
        </p:spPr>
        <p:txBody>
          <a:bodyPr wrap="square" lIns="0" tIns="0" rIns="0" bIns="0" rtlCol="0"/>
          <a:lstStyle/>
          <a:p>
            <a:endParaRPr/>
          </a:p>
        </p:txBody>
      </p:sp>
      <p:sp>
        <p:nvSpPr>
          <p:cNvPr id="2" name="object 2"/>
          <p:cNvSpPr/>
          <p:nvPr/>
        </p:nvSpPr>
        <p:spPr>
          <a:xfrm>
            <a:off x="609600" y="2677709"/>
            <a:ext cx="7828102" cy="292607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7200" y="2057400"/>
            <a:ext cx="5181600" cy="3962400"/>
          </a:xfrm>
          <a:custGeom>
            <a:avLst/>
            <a:gdLst/>
            <a:ahLst/>
            <a:cxnLst/>
            <a:rect l="l" t="t" r="r" b="b"/>
            <a:pathLst>
              <a:path w="5181600" h="3962400">
                <a:moveTo>
                  <a:pt x="0" y="0"/>
                </a:moveTo>
                <a:lnTo>
                  <a:pt x="5181600" y="0"/>
                </a:lnTo>
                <a:lnTo>
                  <a:pt x="5181600" y="3962400"/>
                </a:lnTo>
                <a:lnTo>
                  <a:pt x="0" y="3962400"/>
                </a:lnTo>
                <a:lnTo>
                  <a:pt x="0" y="0"/>
                </a:lnTo>
                <a:close/>
              </a:path>
            </a:pathLst>
          </a:custGeom>
          <a:ln w="25400">
            <a:solidFill>
              <a:srgbClr val="385D8A"/>
            </a:solidFill>
          </a:ln>
        </p:spPr>
        <p:txBody>
          <a:bodyPr wrap="square" lIns="0" tIns="0" rIns="0" bIns="0" rtlCol="0"/>
          <a:lstStyle/>
          <a:p>
            <a:endParaRPr/>
          </a:p>
        </p:txBody>
      </p:sp>
      <p:sp>
        <p:nvSpPr>
          <p:cNvPr id="5" name="object 5"/>
          <p:cNvSpPr txBox="1">
            <a:spLocks noGrp="1"/>
          </p:cNvSpPr>
          <p:nvPr>
            <p:ph type="title"/>
          </p:nvPr>
        </p:nvSpPr>
        <p:spPr>
          <a:xfrm>
            <a:off x="152400" y="1343036"/>
            <a:ext cx="8677655" cy="492443"/>
          </a:xfrm>
          <a:prstGeom prst="rect">
            <a:avLst/>
          </a:prstGeom>
        </p:spPr>
        <p:txBody>
          <a:bodyPr vert="horz" wrap="square" lIns="0" tIns="0" rIns="0" bIns="0" rtlCol="0">
            <a:spAutoFit/>
          </a:bodyPr>
          <a:lstStyle/>
          <a:p>
            <a:pPr marL="508000">
              <a:lnSpc>
                <a:spcPct val="100000"/>
              </a:lnSpc>
            </a:pPr>
            <a:r>
              <a:rPr lang="en-US" sz="3200" dirty="0" smtClean="0"/>
              <a:t>CMGC:  </a:t>
            </a:r>
            <a:r>
              <a:rPr sz="3200" dirty="0" smtClean="0"/>
              <a:t>P</a:t>
            </a:r>
            <a:r>
              <a:rPr sz="3200" spc="60" dirty="0" smtClean="0"/>
              <a:t>r</a:t>
            </a:r>
            <a:r>
              <a:rPr sz="3200" spc="-5" dirty="0" smtClean="0"/>
              <a:t>o</a:t>
            </a:r>
            <a:r>
              <a:rPr sz="3200" dirty="0" smtClean="0"/>
              <a:t>j</a:t>
            </a:r>
            <a:r>
              <a:rPr sz="3200" spc="-5" dirty="0" smtClean="0"/>
              <a:t>ec</a:t>
            </a:r>
            <a:r>
              <a:rPr sz="3200" dirty="0" smtClean="0"/>
              <a:t>t</a:t>
            </a:r>
            <a:r>
              <a:rPr sz="3200" spc="-15" dirty="0" smtClean="0"/>
              <a:t> </a:t>
            </a:r>
            <a:r>
              <a:rPr sz="3200" dirty="0"/>
              <a:t>D</a:t>
            </a:r>
            <a:r>
              <a:rPr sz="3200" spc="-105" dirty="0"/>
              <a:t>e</a:t>
            </a:r>
            <a:r>
              <a:rPr sz="3200" spc="-95" dirty="0"/>
              <a:t>v</a:t>
            </a:r>
            <a:r>
              <a:rPr sz="3200" spc="-5" dirty="0"/>
              <a:t>e</a:t>
            </a:r>
            <a:r>
              <a:rPr sz="3200" dirty="0"/>
              <a:t>l</a:t>
            </a:r>
            <a:r>
              <a:rPr sz="3200" spc="-5" dirty="0"/>
              <a:t>op</a:t>
            </a:r>
            <a:r>
              <a:rPr sz="3200" dirty="0"/>
              <a:t>m</a:t>
            </a:r>
            <a:r>
              <a:rPr sz="3200" spc="-5" dirty="0"/>
              <a:t>en</a:t>
            </a:r>
            <a:r>
              <a:rPr sz="3200" dirty="0"/>
              <a:t>t</a:t>
            </a:r>
            <a:r>
              <a:rPr sz="3200" spc="-5" dirty="0"/>
              <a:t> </a:t>
            </a:r>
            <a:r>
              <a:rPr sz="3200" dirty="0"/>
              <a:t>St</a:t>
            </a:r>
            <a:r>
              <a:rPr sz="3200" spc="50" dirty="0"/>
              <a:t>a</a:t>
            </a:r>
            <a:r>
              <a:rPr sz="3200" spc="-5" dirty="0"/>
              <a:t>ges</a:t>
            </a:r>
          </a:p>
        </p:txBody>
      </p:sp>
      <p:sp>
        <p:nvSpPr>
          <p:cNvPr id="6" name="object 6"/>
          <p:cNvSpPr/>
          <p:nvPr/>
        </p:nvSpPr>
        <p:spPr>
          <a:xfrm>
            <a:off x="4152482" y="2173427"/>
            <a:ext cx="577301" cy="29029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402103" y="2177987"/>
            <a:ext cx="328295" cy="282575"/>
          </a:xfrm>
          <a:custGeom>
            <a:avLst/>
            <a:gdLst/>
            <a:ahLst/>
            <a:cxnLst/>
            <a:rect l="l" t="t" r="r" b="b"/>
            <a:pathLst>
              <a:path w="328295" h="282575">
                <a:moveTo>
                  <a:pt x="21513" y="0"/>
                </a:moveTo>
                <a:lnTo>
                  <a:pt x="58889" y="0"/>
                </a:lnTo>
                <a:lnTo>
                  <a:pt x="65544" y="0"/>
                </a:lnTo>
                <a:lnTo>
                  <a:pt x="71272" y="546"/>
                </a:lnTo>
                <a:lnTo>
                  <a:pt x="97129" y="17056"/>
                </a:lnTo>
                <a:lnTo>
                  <a:pt x="99453" y="21183"/>
                </a:lnTo>
                <a:lnTo>
                  <a:pt x="101473" y="26288"/>
                </a:lnTo>
                <a:lnTo>
                  <a:pt x="103212" y="32372"/>
                </a:lnTo>
                <a:lnTo>
                  <a:pt x="164058" y="199910"/>
                </a:lnTo>
                <a:lnTo>
                  <a:pt x="164922" y="199910"/>
                </a:lnTo>
                <a:lnTo>
                  <a:pt x="227939" y="32804"/>
                </a:lnTo>
                <a:lnTo>
                  <a:pt x="229819" y="26720"/>
                </a:lnTo>
                <a:lnTo>
                  <a:pt x="231889" y="21590"/>
                </a:lnTo>
                <a:lnTo>
                  <a:pt x="234137" y="17386"/>
                </a:lnTo>
                <a:lnTo>
                  <a:pt x="236372" y="13182"/>
                </a:lnTo>
                <a:lnTo>
                  <a:pt x="238988" y="9779"/>
                </a:lnTo>
                <a:lnTo>
                  <a:pt x="241947" y="7175"/>
                </a:lnTo>
                <a:lnTo>
                  <a:pt x="244919" y="4559"/>
                </a:lnTo>
                <a:lnTo>
                  <a:pt x="248437" y="2717"/>
                </a:lnTo>
                <a:lnTo>
                  <a:pt x="252488" y="1625"/>
                </a:lnTo>
                <a:lnTo>
                  <a:pt x="256552" y="546"/>
                </a:lnTo>
                <a:lnTo>
                  <a:pt x="261251" y="0"/>
                </a:lnTo>
                <a:lnTo>
                  <a:pt x="266611" y="0"/>
                </a:lnTo>
                <a:lnTo>
                  <a:pt x="305079" y="0"/>
                </a:lnTo>
                <a:lnTo>
                  <a:pt x="308991" y="0"/>
                </a:lnTo>
                <a:lnTo>
                  <a:pt x="312356" y="508"/>
                </a:lnTo>
                <a:lnTo>
                  <a:pt x="315175" y="1524"/>
                </a:lnTo>
                <a:lnTo>
                  <a:pt x="318008" y="2540"/>
                </a:lnTo>
                <a:lnTo>
                  <a:pt x="327672" y="19189"/>
                </a:lnTo>
                <a:lnTo>
                  <a:pt x="327672" y="22809"/>
                </a:lnTo>
                <a:lnTo>
                  <a:pt x="327672" y="273354"/>
                </a:lnTo>
                <a:lnTo>
                  <a:pt x="327672" y="274802"/>
                </a:lnTo>
                <a:lnTo>
                  <a:pt x="327279" y="276098"/>
                </a:lnTo>
                <a:lnTo>
                  <a:pt x="313766" y="281825"/>
                </a:lnTo>
                <a:lnTo>
                  <a:pt x="310286" y="282257"/>
                </a:lnTo>
                <a:lnTo>
                  <a:pt x="305866" y="282473"/>
                </a:lnTo>
                <a:lnTo>
                  <a:pt x="300507" y="282473"/>
                </a:lnTo>
                <a:lnTo>
                  <a:pt x="295300" y="282473"/>
                </a:lnTo>
                <a:lnTo>
                  <a:pt x="290957" y="282257"/>
                </a:lnTo>
                <a:lnTo>
                  <a:pt x="287477" y="281825"/>
                </a:lnTo>
                <a:lnTo>
                  <a:pt x="283997" y="281393"/>
                </a:lnTo>
                <a:lnTo>
                  <a:pt x="281241" y="280809"/>
                </a:lnTo>
                <a:lnTo>
                  <a:pt x="279222" y="280085"/>
                </a:lnTo>
                <a:lnTo>
                  <a:pt x="277190" y="279361"/>
                </a:lnTo>
                <a:lnTo>
                  <a:pt x="275742" y="278422"/>
                </a:lnTo>
                <a:lnTo>
                  <a:pt x="274878" y="277266"/>
                </a:lnTo>
                <a:lnTo>
                  <a:pt x="274002" y="276098"/>
                </a:lnTo>
                <a:lnTo>
                  <a:pt x="273570" y="274802"/>
                </a:lnTo>
                <a:lnTo>
                  <a:pt x="273570" y="273354"/>
                </a:lnTo>
                <a:lnTo>
                  <a:pt x="273570" y="44538"/>
                </a:lnTo>
                <a:lnTo>
                  <a:pt x="273138" y="44538"/>
                </a:lnTo>
                <a:lnTo>
                  <a:pt x="191655" y="273126"/>
                </a:lnTo>
                <a:lnTo>
                  <a:pt x="191071" y="275018"/>
                </a:lnTo>
                <a:lnTo>
                  <a:pt x="190131" y="276567"/>
                </a:lnTo>
                <a:lnTo>
                  <a:pt x="188823" y="277799"/>
                </a:lnTo>
                <a:lnTo>
                  <a:pt x="187528" y="279031"/>
                </a:lnTo>
                <a:lnTo>
                  <a:pt x="185750" y="280009"/>
                </a:lnTo>
                <a:lnTo>
                  <a:pt x="183502" y="280733"/>
                </a:lnTo>
                <a:lnTo>
                  <a:pt x="181254" y="281457"/>
                </a:lnTo>
                <a:lnTo>
                  <a:pt x="178396" y="281927"/>
                </a:lnTo>
                <a:lnTo>
                  <a:pt x="174917" y="282143"/>
                </a:lnTo>
                <a:lnTo>
                  <a:pt x="171437" y="282371"/>
                </a:lnTo>
                <a:lnTo>
                  <a:pt x="167246" y="282473"/>
                </a:lnTo>
                <a:lnTo>
                  <a:pt x="162318" y="282473"/>
                </a:lnTo>
                <a:lnTo>
                  <a:pt x="157391" y="282473"/>
                </a:lnTo>
                <a:lnTo>
                  <a:pt x="153187" y="282295"/>
                </a:lnTo>
                <a:lnTo>
                  <a:pt x="149720" y="281927"/>
                </a:lnTo>
                <a:lnTo>
                  <a:pt x="146240" y="281571"/>
                </a:lnTo>
                <a:lnTo>
                  <a:pt x="133197" y="273126"/>
                </a:lnTo>
                <a:lnTo>
                  <a:pt x="54546" y="44538"/>
                </a:lnTo>
                <a:lnTo>
                  <a:pt x="54102" y="44538"/>
                </a:lnTo>
                <a:lnTo>
                  <a:pt x="54102" y="273354"/>
                </a:lnTo>
                <a:lnTo>
                  <a:pt x="54102" y="274802"/>
                </a:lnTo>
                <a:lnTo>
                  <a:pt x="53708" y="276098"/>
                </a:lnTo>
                <a:lnTo>
                  <a:pt x="52908" y="277266"/>
                </a:lnTo>
                <a:lnTo>
                  <a:pt x="52120" y="278422"/>
                </a:lnTo>
                <a:lnTo>
                  <a:pt x="40093" y="281825"/>
                </a:lnTo>
                <a:lnTo>
                  <a:pt x="36690" y="282257"/>
                </a:lnTo>
                <a:lnTo>
                  <a:pt x="32308" y="282473"/>
                </a:lnTo>
                <a:lnTo>
                  <a:pt x="26949" y="282473"/>
                </a:lnTo>
                <a:lnTo>
                  <a:pt x="21729" y="282473"/>
                </a:lnTo>
                <a:lnTo>
                  <a:pt x="17386" y="282257"/>
                </a:lnTo>
                <a:lnTo>
                  <a:pt x="13906" y="281825"/>
                </a:lnTo>
                <a:lnTo>
                  <a:pt x="10426" y="281393"/>
                </a:lnTo>
                <a:lnTo>
                  <a:pt x="0" y="274802"/>
                </a:lnTo>
                <a:lnTo>
                  <a:pt x="0" y="273354"/>
                </a:lnTo>
                <a:lnTo>
                  <a:pt x="0" y="22809"/>
                </a:lnTo>
                <a:lnTo>
                  <a:pt x="0" y="15430"/>
                </a:lnTo>
                <a:lnTo>
                  <a:pt x="1955" y="9779"/>
                </a:lnTo>
                <a:lnTo>
                  <a:pt x="5867" y="5867"/>
                </a:lnTo>
                <a:lnTo>
                  <a:pt x="9779" y="1955"/>
                </a:lnTo>
                <a:lnTo>
                  <a:pt x="14998" y="0"/>
                </a:lnTo>
                <a:lnTo>
                  <a:pt x="21513" y="0"/>
                </a:lnTo>
                <a:close/>
              </a:path>
            </a:pathLst>
          </a:custGeom>
          <a:ln w="10668">
            <a:solidFill>
              <a:srgbClr val="4579B8"/>
            </a:solidFill>
          </a:ln>
        </p:spPr>
        <p:txBody>
          <a:bodyPr wrap="square" lIns="0" tIns="0" rIns="0" bIns="0" rtlCol="0"/>
          <a:lstStyle/>
          <a:p>
            <a:endParaRPr/>
          </a:p>
        </p:txBody>
      </p:sp>
      <p:sp>
        <p:nvSpPr>
          <p:cNvPr id="8" name="object 8"/>
          <p:cNvSpPr/>
          <p:nvPr/>
        </p:nvSpPr>
        <p:spPr>
          <a:xfrm>
            <a:off x="4152738" y="2173428"/>
            <a:ext cx="207645" cy="290830"/>
          </a:xfrm>
          <a:custGeom>
            <a:avLst/>
            <a:gdLst/>
            <a:ahLst/>
            <a:cxnLst/>
            <a:rect l="l" t="t" r="r" b="b"/>
            <a:pathLst>
              <a:path w="207645" h="290830">
                <a:moveTo>
                  <a:pt x="130048" y="0"/>
                </a:moveTo>
                <a:lnTo>
                  <a:pt x="137871" y="0"/>
                </a:lnTo>
                <a:lnTo>
                  <a:pt x="145402" y="647"/>
                </a:lnTo>
                <a:lnTo>
                  <a:pt x="152641" y="1955"/>
                </a:lnTo>
                <a:lnTo>
                  <a:pt x="159893" y="3251"/>
                </a:lnTo>
                <a:lnTo>
                  <a:pt x="166585" y="4952"/>
                </a:lnTo>
                <a:lnTo>
                  <a:pt x="172745" y="7061"/>
                </a:lnTo>
                <a:lnTo>
                  <a:pt x="178904" y="9156"/>
                </a:lnTo>
                <a:lnTo>
                  <a:pt x="199694" y="21399"/>
                </a:lnTo>
                <a:lnTo>
                  <a:pt x="201650" y="23355"/>
                </a:lnTo>
                <a:lnTo>
                  <a:pt x="202984" y="24980"/>
                </a:lnTo>
                <a:lnTo>
                  <a:pt x="203708" y="26288"/>
                </a:lnTo>
                <a:lnTo>
                  <a:pt x="204431" y="27597"/>
                </a:lnTo>
                <a:lnTo>
                  <a:pt x="206425" y="38455"/>
                </a:lnTo>
                <a:lnTo>
                  <a:pt x="206641" y="41211"/>
                </a:lnTo>
                <a:lnTo>
                  <a:pt x="206756" y="44615"/>
                </a:lnTo>
                <a:lnTo>
                  <a:pt x="206756" y="48666"/>
                </a:lnTo>
                <a:lnTo>
                  <a:pt x="206756" y="53009"/>
                </a:lnTo>
                <a:lnTo>
                  <a:pt x="206603" y="56705"/>
                </a:lnTo>
                <a:lnTo>
                  <a:pt x="206311" y="59753"/>
                </a:lnTo>
                <a:lnTo>
                  <a:pt x="206032" y="62788"/>
                </a:lnTo>
                <a:lnTo>
                  <a:pt x="205524" y="65252"/>
                </a:lnTo>
                <a:lnTo>
                  <a:pt x="204800" y="67132"/>
                </a:lnTo>
                <a:lnTo>
                  <a:pt x="204076" y="69024"/>
                </a:lnTo>
                <a:lnTo>
                  <a:pt x="203200" y="70396"/>
                </a:lnTo>
                <a:lnTo>
                  <a:pt x="202184" y="71272"/>
                </a:lnTo>
                <a:lnTo>
                  <a:pt x="201168" y="72135"/>
                </a:lnTo>
                <a:lnTo>
                  <a:pt x="200012" y="72567"/>
                </a:lnTo>
                <a:lnTo>
                  <a:pt x="198716" y="72567"/>
                </a:lnTo>
                <a:lnTo>
                  <a:pt x="196532" y="72567"/>
                </a:lnTo>
                <a:lnTo>
                  <a:pt x="193789" y="71297"/>
                </a:lnTo>
                <a:lnTo>
                  <a:pt x="190449" y="68770"/>
                </a:lnTo>
                <a:lnTo>
                  <a:pt x="187121" y="66230"/>
                </a:lnTo>
                <a:lnTo>
                  <a:pt x="182816" y="63411"/>
                </a:lnTo>
                <a:lnTo>
                  <a:pt x="177520" y="60299"/>
                </a:lnTo>
                <a:lnTo>
                  <a:pt x="172237" y="57175"/>
                </a:lnTo>
                <a:lnTo>
                  <a:pt x="165938" y="54355"/>
                </a:lnTo>
                <a:lnTo>
                  <a:pt x="158623" y="51815"/>
                </a:lnTo>
                <a:lnTo>
                  <a:pt x="147114" y="49047"/>
                </a:lnTo>
                <a:lnTo>
                  <a:pt x="133649" y="48024"/>
                </a:lnTo>
                <a:lnTo>
                  <a:pt x="119922" y="49110"/>
                </a:lnTo>
                <a:lnTo>
                  <a:pt x="85886" y="67590"/>
                </a:lnTo>
                <a:lnTo>
                  <a:pt x="67197" y="101529"/>
                </a:lnTo>
                <a:lnTo>
                  <a:pt x="61485" y="139255"/>
                </a:lnTo>
                <a:lnTo>
                  <a:pt x="61756" y="155314"/>
                </a:lnTo>
                <a:lnTo>
                  <a:pt x="69236" y="195990"/>
                </a:lnTo>
                <a:lnTo>
                  <a:pt x="98735" y="233563"/>
                </a:lnTo>
                <a:lnTo>
                  <a:pt x="124153" y="241255"/>
                </a:lnTo>
                <a:lnTo>
                  <a:pt x="141385" y="241236"/>
                </a:lnTo>
                <a:lnTo>
                  <a:pt x="184556" y="227418"/>
                </a:lnTo>
                <a:lnTo>
                  <a:pt x="195707" y="220179"/>
                </a:lnTo>
                <a:lnTo>
                  <a:pt x="198348" y="219024"/>
                </a:lnTo>
                <a:lnTo>
                  <a:pt x="200228" y="219024"/>
                </a:lnTo>
                <a:lnTo>
                  <a:pt x="201676" y="219024"/>
                </a:lnTo>
                <a:lnTo>
                  <a:pt x="202844" y="219316"/>
                </a:lnTo>
                <a:lnTo>
                  <a:pt x="203708" y="219887"/>
                </a:lnTo>
                <a:lnTo>
                  <a:pt x="204584" y="220471"/>
                </a:lnTo>
                <a:lnTo>
                  <a:pt x="205308" y="221627"/>
                </a:lnTo>
                <a:lnTo>
                  <a:pt x="205879" y="223367"/>
                </a:lnTo>
                <a:lnTo>
                  <a:pt x="206463" y="225107"/>
                </a:lnTo>
                <a:lnTo>
                  <a:pt x="206895" y="227533"/>
                </a:lnTo>
                <a:lnTo>
                  <a:pt x="207187" y="230644"/>
                </a:lnTo>
                <a:lnTo>
                  <a:pt x="207479" y="233768"/>
                </a:lnTo>
                <a:lnTo>
                  <a:pt x="207619" y="237921"/>
                </a:lnTo>
                <a:lnTo>
                  <a:pt x="207619" y="243141"/>
                </a:lnTo>
                <a:lnTo>
                  <a:pt x="207619" y="246760"/>
                </a:lnTo>
                <a:lnTo>
                  <a:pt x="207505" y="249847"/>
                </a:lnTo>
                <a:lnTo>
                  <a:pt x="207289" y="252374"/>
                </a:lnTo>
                <a:lnTo>
                  <a:pt x="207073" y="254914"/>
                </a:lnTo>
                <a:lnTo>
                  <a:pt x="206756" y="257086"/>
                </a:lnTo>
                <a:lnTo>
                  <a:pt x="206311" y="258902"/>
                </a:lnTo>
                <a:lnTo>
                  <a:pt x="205879" y="260705"/>
                </a:lnTo>
                <a:lnTo>
                  <a:pt x="205308" y="262267"/>
                </a:lnTo>
                <a:lnTo>
                  <a:pt x="204584" y="263563"/>
                </a:lnTo>
                <a:lnTo>
                  <a:pt x="203860" y="264871"/>
                </a:lnTo>
                <a:lnTo>
                  <a:pt x="175133" y="281927"/>
                </a:lnTo>
                <a:lnTo>
                  <a:pt x="168541" y="284314"/>
                </a:lnTo>
                <a:lnTo>
                  <a:pt x="161010" y="286308"/>
                </a:lnTo>
                <a:lnTo>
                  <a:pt x="152539" y="287908"/>
                </a:lnTo>
                <a:lnTo>
                  <a:pt x="140403" y="289599"/>
                </a:lnTo>
                <a:lnTo>
                  <a:pt x="127386" y="290281"/>
                </a:lnTo>
                <a:lnTo>
                  <a:pt x="113119" y="289817"/>
                </a:lnTo>
                <a:lnTo>
                  <a:pt x="63478" y="277048"/>
                </a:lnTo>
                <a:lnTo>
                  <a:pt x="25981" y="245713"/>
                </a:lnTo>
                <a:lnTo>
                  <a:pt x="8597" y="211242"/>
                </a:lnTo>
                <a:lnTo>
                  <a:pt x="0" y="162181"/>
                </a:lnTo>
                <a:lnTo>
                  <a:pt x="118" y="145133"/>
                </a:lnTo>
                <a:lnTo>
                  <a:pt x="3778" y="105917"/>
                </a:lnTo>
                <a:lnTo>
                  <a:pt x="19657" y="61505"/>
                </a:lnTo>
                <a:lnTo>
                  <a:pt x="43308" y="31338"/>
                </a:lnTo>
                <a:lnTo>
                  <a:pt x="86858" y="6424"/>
                </a:lnTo>
                <a:lnTo>
                  <a:pt x="124076" y="107"/>
                </a:lnTo>
                <a:lnTo>
                  <a:pt x="130048" y="0"/>
                </a:lnTo>
                <a:close/>
              </a:path>
            </a:pathLst>
          </a:custGeom>
          <a:ln w="10667">
            <a:solidFill>
              <a:srgbClr val="4579B8"/>
            </a:solidFill>
          </a:ln>
        </p:spPr>
        <p:txBody>
          <a:bodyPr wrap="square" lIns="0" tIns="0" rIns="0" bIns="0" rtlCol="0"/>
          <a:lstStyle/>
          <a:p>
            <a:endParaRPr/>
          </a:p>
        </p:txBody>
      </p:sp>
      <p:sp>
        <p:nvSpPr>
          <p:cNvPr id="9" name="object 9"/>
          <p:cNvSpPr/>
          <p:nvPr/>
        </p:nvSpPr>
        <p:spPr>
          <a:xfrm>
            <a:off x="7094012" y="2173211"/>
            <a:ext cx="492616" cy="290728"/>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7379045" y="2173424"/>
            <a:ext cx="207645" cy="290830"/>
          </a:xfrm>
          <a:custGeom>
            <a:avLst/>
            <a:gdLst/>
            <a:ahLst/>
            <a:cxnLst/>
            <a:rect l="l" t="t" r="r" b="b"/>
            <a:pathLst>
              <a:path w="207645" h="290830">
                <a:moveTo>
                  <a:pt x="130048" y="0"/>
                </a:moveTo>
                <a:lnTo>
                  <a:pt x="137872" y="0"/>
                </a:lnTo>
                <a:lnTo>
                  <a:pt x="145403" y="647"/>
                </a:lnTo>
                <a:lnTo>
                  <a:pt x="152642" y="1955"/>
                </a:lnTo>
                <a:lnTo>
                  <a:pt x="159893" y="3263"/>
                </a:lnTo>
                <a:lnTo>
                  <a:pt x="197739" y="19443"/>
                </a:lnTo>
                <a:lnTo>
                  <a:pt x="199695" y="21399"/>
                </a:lnTo>
                <a:lnTo>
                  <a:pt x="201651" y="23355"/>
                </a:lnTo>
                <a:lnTo>
                  <a:pt x="205448" y="31292"/>
                </a:lnTo>
                <a:lnTo>
                  <a:pt x="205880" y="33312"/>
                </a:lnTo>
                <a:lnTo>
                  <a:pt x="206210" y="35712"/>
                </a:lnTo>
                <a:lnTo>
                  <a:pt x="206426" y="38455"/>
                </a:lnTo>
                <a:lnTo>
                  <a:pt x="206642" y="41211"/>
                </a:lnTo>
                <a:lnTo>
                  <a:pt x="206756" y="44615"/>
                </a:lnTo>
                <a:lnTo>
                  <a:pt x="206756" y="48666"/>
                </a:lnTo>
                <a:lnTo>
                  <a:pt x="206756" y="53022"/>
                </a:lnTo>
                <a:lnTo>
                  <a:pt x="206604" y="56718"/>
                </a:lnTo>
                <a:lnTo>
                  <a:pt x="206312" y="59753"/>
                </a:lnTo>
                <a:lnTo>
                  <a:pt x="206032" y="62801"/>
                </a:lnTo>
                <a:lnTo>
                  <a:pt x="205524" y="65265"/>
                </a:lnTo>
                <a:lnTo>
                  <a:pt x="204801" y="67144"/>
                </a:lnTo>
                <a:lnTo>
                  <a:pt x="204077" y="69024"/>
                </a:lnTo>
                <a:lnTo>
                  <a:pt x="203200" y="70396"/>
                </a:lnTo>
                <a:lnTo>
                  <a:pt x="202184" y="71272"/>
                </a:lnTo>
                <a:lnTo>
                  <a:pt x="201168" y="72136"/>
                </a:lnTo>
                <a:lnTo>
                  <a:pt x="200013" y="72580"/>
                </a:lnTo>
                <a:lnTo>
                  <a:pt x="198717" y="72580"/>
                </a:lnTo>
                <a:lnTo>
                  <a:pt x="196533" y="72580"/>
                </a:lnTo>
                <a:lnTo>
                  <a:pt x="193790" y="71310"/>
                </a:lnTo>
                <a:lnTo>
                  <a:pt x="190450" y="68770"/>
                </a:lnTo>
                <a:lnTo>
                  <a:pt x="187122" y="66243"/>
                </a:lnTo>
                <a:lnTo>
                  <a:pt x="182817" y="63411"/>
                </a:lnTo>
                <a:lnTo>
                  <a:pt x="177521" y="60299"/>
                </a:lnTo>
                <a:lnTo>
                  <a:pt x="172238" y="57188"/>
                </a:lnTo>
                <a:lnTo>
                  <a:pt x="165939" y="54356"/>
                </a:lnTo>
                <a:lnTo>
                  <a:pt x="158623" y="51828"/>
                </a:lnTo>
                <a:lnTo>
                  <a:pt x="147116" y="49049"/>
                </a:lnTo>
                <a:lnTo>
                  <a:pt x="133652" y="48024"/>
                </a:lnTo>
                <a:lnTo>
                  <a:pt x="119924" y="49110"/>
                </a:lnTo>
                <a:lnTo>
                  <a:pt x="85887" y="67595"/>
                </a:lnTo>
                <a:lnTo>
                  <a:pt x="67197" y="101532"/>
                </a:lnTo>
                <a:lnTo>
                  <a:pt x="61486" y="139259"/>
                </a:lnTo>
                <a:lnTo>
                  <a:pt x="61756" y="155322"/>
                </a:lnTo>
                <a:lnTo>
                  <a:pt x="69230" y="195992"/>
                </a:lnTo>
                <a:lnTo>
                  <a:pt x="98737" y="233563"/>
                </a:lnTo>
                <a:lnTo>
                  <a:pt x="124152" y="241268"/>
                </a:lnTo>
                <a:lnTo>
                  <a:pt x="141384" y="241248"/>
                </a:lnTo>
                <a:lnTo>
                  <a:pt x="184557" y="227431"/>
                </a:lnTo>
                <a:lnTo>
                  <a:pt x="195707" y="220179"/>
                </a:lnTo>
                <a:lnTo>
                  <a:pt x="198349" y="219024"/>
                </a:lnTo>
                <a:lnTo>
                  <a:pt x="200229" y="219024"/>
                </a:lnTo>
                <a:lnTo>
                  <a:pt x="201676" y="219024"/>
                </a:lnTo>
                <a:lnTo>
                  <a:pt x="202845" y="219316"/>
                </a:lnTo>
                <a:lnTo>
                  <a:pt x="203708" y="219900"/>
                </a:lnTo>
                <a:lnTo>
                  <a:pt x="204572" y="220472"/>
                </a:lnTo>
                <a:lnTo>
                  <a:pt x="205296" y="221640"/>
                </a:lnTo>
                <a:lnTo>
                  <a:pt x="205880" y="223367"/>
                </a:lnTo>
                <a:lnTo>
                  <a:pt x="206464" y="225107"/>
                </a:lnTo>
                <a:lnTo>
                  <a:pt x="206896" y="227533"/>
                </a:lnTo>
                <a:lnTo>
                  <a:pt x="207188" y="230657"/>
                </a:lnTo>
                <a:lnTo>
                  <a:pt x="207480" y="233768"/>
                </a:lnTo>
                <a:lnTo>
                  <a:pt x="207620" y="237934"/>
                </a:lnTo>
                <a:lnTo>
                  <a:pt x="207620" y="243141"/>
                </a:lnTo>
                <a:lnTo>
                  <a:pt x="207620" y="246773"/>
                </a:lnTo>
                <a:lnTo>
                  <a:pt x="206312" y="258902"/>
                </a:lnTo>
                <a:lnTo>
                  <a:pt x="205880" y="260705"/>
                </a:lnTo>
                <a:lnTo>
                  <a:pt x="175133" y="281927"/>
                </a:lnTo>
                <a:lnTo>
                  <a:pt x="168542" y="284327"/>
                </a:lnTo>
                <a:lnTo>
                  <a:pt x="161011" y="286308"/>
                </a:lnTo>
                <a:lnTo>
                  <a:pt x="152540" y="287909"/>
                </a:lnTo>
                <a:lnTo>
                  <a:pt x="140399" y="289599"/>
                </a:lnTo>
                <a:lnTo>
                  <a:pt x="127385" y="290281"/>
                </a:lnTo>
                <a:lnTo>
                  <a:pt x="113118" y="289818"/>
                </a:lnTo>
                <a:lnTo>
                  <a:pt x="63476" y="277052"/>
                </a:lnTo>
                <a:lnTo>
                  <a:pt x="25981" y="245720"/>
                </a:lnTo>
                <a:lnTo>
                  <a:pt x="8600" y="211249"/>
                </a:lnTo>
                <a:lnTo>
                  <a:pt x="0" y="162191"/>
                </a:lnTo>
                <a:lnTo>
                  <a:pt x="119" y="145142"/>
                </a:lnTo>
                <a:lnTo>
                  <a:pt x="3777" y="105924"/>
                </a:lnTo>
                <a:lnTo>
                  <a:pt x="19651" y="61514"/>
                </a:lnTo>
                <a:lnTo>
                  <a:pt x="43304" y="31343"/>
                </a:lnTo>
                <a:lnTo>
                  <a:pt x="86853" y="6432"/>
                </a:lnTo>
                <a:lnTo>
                  <a:pt x="124069" y="107"/>
                </a:lnTo>
                <a:lnTo>
                  <a:pt x="130048" y="0"/>
                </a:lnTo>
                <a:close/>
              </a:path>
            </a:pathLst>
          </a:custGeom>
          <a:ln w="10667">
            <a:solidFill>
              <a:srgbClr val="4579B8"/>
            </a:solidFill>
          </a:ln>
        </p:spPr>
        <p:txBody>
          <a:bodyPr wrap="square" lIns="0" tIns="0" rIns="0" bIns="0" rtlCol="0"/>
          <a:lstStyle/>
          <a:p>
            <a:endParaRPr/>
          </a:p>
        </p:txBody>
      </p:sp>
      <p:sp>
        <p:nvSpPr>
          <p:cNvPr id="11" name="object 11"/>
          <p:cNvSpPr/>
          <p:nvPr/>
        </p:nvSpPr>
        <p:spPr>
          <a:xfrm>
            <a:off x="7094065" y="2173208"/>
            <a:ext cx="240665" cy="290830"/>
          </a:xfrm>
          <a:custGeom>
            <a:avLst/>
            <a:gdLst/>
            <a:ahLst/>
            <a:cxnLst/>
            <a:rect l="l" t="t" r="r" b="b"/>
            <a:pathLst>
              <a:path w="240665" h="290830">
                <a:moveTo>
                  <a:pt x="146335" y="0"/>
                </a:moveTo>
                <a:lnTo>
                  <a:pt x="188348" y="4240"/>
                </a:lnTo>
                <a:lnTo>
                  <a:pt x="229266" y="19049"/>
                </a:lnTo>
                <a:lnTo>
                  <a:pt x="234664" y="23469"/>
                </a:lnTo>
                <a:lnTo>
                  <a:pt x="236619" y="25488"/>
                </a:lnTo>
                <a:lnTo>
                  <a:pt x="238042" y="28359"/>
                </a:lnTo>
                <a:lnTo>
                  <a:pt x="238905" y="32054"/>
                </a:lnTo>
                <a:lnTo>
                  <a:pt x="239782" y="35737"/>
                </a:lnTo>
                <a:lnTo>
                  <a:pt x="240214" y="41211"/>
                </a:lnTo>
                <a:lnTo>
                  <a:pt x="240214" y="48450"/>
                </a:lnTo>
                <a:lnTo>
                  <a:pt x="240214" y="52654"/>
                </a:lnTo>
                <a:lnTo>
                  <a:pt x="235756" y="70396"/>
                </a:lnTo>
                <a:lnTo>
                  <a:pt x="234816" y="71119"/>
                </a:lnTo>
                <a:lnTo>
                  <a:pt x="233686" y="71488"/>
                </a:lnTo>
                <a:lnTo>
                  <a:pt x="232390" y="71488"/>
                </a:lnTo>
                <a:lnTo>
                  <a:pt x="230498" y="71488"/>
                </a:lnTo>
                <a:lnTo>
                  <a:pt x="227463" y="70180"/>
                </a:lnTo>
                <a:lnTo>
                  <a:pt x="223259" y="67576"/>
                </a:lnTo>
                <a:lnTo>
                  <a:pt x="219055" y="64973"/>
                </a:lnTo>
                <a:lnTo>
                  <a:pt x="213480" y="62141"/>
                </a:lnTo>
                <a:lnTo>
                  <a:pt x="170729" y="48357"/>
                </a:lnTo>
                <a:lnTo>
                  <a:pt x="158084" y="47001"/>
                </a:lnTo>
                <a:lnTo>
                  <a:pt x="141375" y="47330"/>
                </a:lnTo>
                <a:lnTo>
                  <a:pt x="103788" y="57783"/>
                </a:lnTo>
                <a:lnTo>
                  <a:pt x="69945" y="92832"/>
                </a:lnTo>
                <a:lnTo>
                  <a:pt x="58590" y="141570"/>
                </a:lnTo>
                <a:lnTo>
                  <a:pt x="59049" y="156447"/>
                </a:lnTo>
                <a:lnTo>
                  <a:pt x="68543" y="195560"/>
                </a:lnTo>
                <a:lnTo>
                  <a:pt x="100945" y="232276"/>
                </a:lnTo>
                <a:lnTo>
                  <a:pt x="139209" y="242901"/>
                </a:lnTo>
                <a:lnTo>
                  <a:pt x="154603" y="242596"/>
                </a:lnTo>
                <a:lnTo>
                  <a:pt x="182632" y="169265"/>
                </a:lnTo>
                <a:lnTo>
                  <a:pt x="129393" y="169265"/>
                </a:lnTo>
                <a:lnTo>
                  <a:pt x="126790" y="169265"/>
                </a:lnTo>
                <a:lnTo>
                  <a:pt x="124758" y="167639"/>
                </a:lnTo>
                <a:lnTo>
                  <a:pt x="123310" y="164376"/>
                </a:lnTo>
                <a:lnTo>
                  <a:pt x="121862" y="161112"/>
                </a:lnTo>
                <a:lnTo>
                  <a:pt x="121138" y="155574"/>
                </a:lnTo>
                <a:lnTo>
                  <a:pt x="121138" y="147751"/>
                </a:lnTo>
                <a:lnTo>
                  <a:pt x="121138" y="143700"/>
                </a:lnTo>
                <a:lnTo>
                  <a:pt x="123310" y="130911"/>
                </a:lnTo>
                <a:lnTo>
                  <a:pt x="124034" y="129247"/>
                </a:lnTo>
                <a:lnTo>
                  <a:pt x="124898" y="128015"/>
                </a:lnTo>
                <a:lnTo>
                  <a:pt x="125914" y="127215"/>
                </a:lnTo>
                <a:lnTo>
                  <a:pt x="126930" y="126428"/>
                </a:lnTo>
                <a:lnTo>
                  <a:pt x="128085" y="126022"/>
                </a:lnTo>
                <a:lnTo>
                  <a:pt x="129393" y="126022"/>
                </a:lnTo>
                <a:lnTo>
                  <a:pt x="224351" y="126022"/>
                </a:lnTo>
                <a:lnTo>
                  <a:pt x="226663" y="126022"/>
                </a:lnTo>
                <a:lnTo>
                  <a:pt x="228733" y="126428"/>
                </a:lnTo>
                <a:lnTo>
                  <a:pt x="238474" y="136563"/>
                </a:lnTo>
                <a:lnTo>
                  <a:pt x="239198" y="138810"/>
                </a:lnTo>
                <a:lnTo>
                  <a:pt x="239553" y="141376"/>
                </a:lnTo>
                <a:lnTo>
                  <a:pt x="239553" y="144284"/>
                </a:lnTo>
                <a:lnTo>
                  <a:pt x="239553" y="256184"/>
                </a:lnTo>
                <a:lnTo>
                  <a:pt x="239553" y="260527"/>
                </a:lnTo>
                <a:lnTo>
                  <a:pt x="238791" y="264325"/>
                </a:lnTo>
                <a:lnTo>
                  <a:pt x="237280" y="267588"/>
                </a:lnTo>
                <a:lnTo>
                  <a:pt x="235756" y="270852"/>
                </a:lnTo>
                <a:lnTo>
                  <a:pt x="232644" y="273418"/>
                </a:lnTo>
                <a:lnTo>
                  <a:pt x="227933" y="275297"/>
                </a:lnTo>
                <a:lnTo>
                  <a:pt x="223221" y="277190"/>
                </a:lnTo>
                <a:lnTo>
                  <a:pt x="217392" y="279145"/>
                </a:lnTo>
                <a:lnTo>
                  <a:pt x="210445" y="281165"/>
                </a:lnTo>
                <a:lnTo>
                  <a:pt x="203485" y="283197"/>
                </a:lnTo>
                <a:lnTo>
                  <a:pt x="196284" y="284937"/>
                </a:lnTo>
                <a:lnTo>
                  <a:pt x="188817" y="286384"/>
                </a:lnTo>
                <a:lnTo>
                  <a:pt x="181362" y="287832"/>
                </a:lnTo>
                <a:lnTo>
                  <a:pt x="173831" y="288924"/>
                </a:lnTo>
                <a:lnTo>
                  <a:pt x="166223" y="289648"/>
                </a:lnTo>
                <a:lnTo>
                  <a:pt x="158616" y="290372"/>
                </a:lnTo>
                <a:lnTo>
                  <a:pt x="150971" y="290728"/>
                </a:lnTo>
                <a:lnTo>
                  <a:pt x="143300" y="290728"/>
                </a:lnTo>
                <a:lnTo>
                  <a:pt x="104021" y="286964"/>
                </a:lnTo>
                <a:lnTo>
                  <a:pt x="64615" y="272384"/>
                </a:lnTo>
                <a:lnTo>
                  <a:pt x="34417" y="248552"/>
                </a:lnTo>
                <a:lnTo>
                  <a:pt x="8676" y="203867"/>
                </a:lnTo>
                <a:lnTo>
                  <a:pt x="0" y="155243"/>
                </a:lnTo>
                <a:lnTo>
                  <a:pt x="296" y="139784"/>
                </a:lnTo>
                <a:lnTo>
                  <a:pt x="5433" y="101917"/>
                </a:lnTo>
                <a:lnTo>
                  <a:pt x="20279" y="65675"/>
                </a:lnTo>
                <a:lnTo>
                  <a:pt x="44887" y="35520"/>
                </a:lnTo>
                <a:lnTo>
                  <a:pt x="89987" y="9386"/>
                </a:lnTo>
                <a:lnTo>
                  <a:pt x="138463" y="153"/>
                </a:lnTo>
                <a:lnTo>
                  <a:pt x="146335" y="0"/>
                </a:lnTo>
                <a:close/>
              </a:path>
            </a:pathLst>
          </a:custGeom>
          <a:ln w="10668">
            <a:solidFill>
              <a:srgbClr val="4579B8"/>
            </a:solidFill>
          </a:ln>
        </p:spPr>
        <p:txBody>
          <a:bodyPr wrap="square" lIns="0" tIns="0" rIns="0" bIns="0" rtlCol="0"/>
          <a:lstStyle/>
          <a:p>
            <a:endParaRPr/>
          </a:p>
        </p:txBody>
      </p:sp>
      <p:sp>
        <p:nvSpPr>
          <p:cNvPr id="12" name="object 12"/>
          <p:cNvSpPr txBox="1"/>
          <p:nvPr/>
        </p:nvSpPr>
        <p:spPr>
          <a:xfrm>
            <a:off x="674916" y="3913413"/>
            <a:ext cx="1905000" cy="457200"/>
          </a:xfrm>
          <a:prstGeom prst="rect">
            <a:avLst/>
          </a:prstGeom>
          <a:solidFill>
            <a:srgbClr val="000000"/>
          </a:solidFill>
        </p:spPr>
        <p:txBody>
          <a:bodyPr vert="horz" wrap="square" lIns="0" tIns="0" rIns="0" bIns="0" rtlCol="0">
            <a:spAutoFit/>
          </a:bodyPr>
          <a:lstStyle/>
          <a:p>
            <a:pPr marL="129539">
              <a:lnSpc>
                <a:spcPct val="100000"/>
              </a:lnSpc>
            </a:pPr>
            <a:r>
              <a:rPr sz="1800" b="1" dirty="0">
                <a:solidFill>
                  <a:srgbClr val="FFFFFF"/>
                </a:solidFill>
                <a:latin typeface="Calibri"/>
                <a:cs typeface="Calibri"/>
              </a:rPr>
              <a:t>P</a:t>
            </a:r>
            <a:r>
              <a:rPr sz="1800" b="1" spc="-30" dirty="0">
                <a:solidFill>
                  <a:srgbClr val="FFFFFF"/>
                </a:solidFill>
                <a:latin typeface="Calibri"/>
                <a:cs typeface="Calibri"/>
              </a:rPr>
              <a:t>r</a:t>
            </a:r>
            <a:r>
              <a:rPr sz="1800" b="1" spc="5" dirty="0">
                <a:solidFill>
                  <a:srgbClr val="FFFFFF"/>
                </a:solidFill>
                <a:latin typeface="Calibri"/>
                <a:cs typeface="Calibri"/>
              </a:rPr>
              <a:t>e</a:t>
            </a:r>
            <a:r>
              <a:rPr sz="1800" b="1" spc="-10" dirty="0">
                <a:solidFill>
                  <a:srgbClr val="FFFFFF"/>
                </a:solidFill>
                <a:latin typeface="Calibri"/>
                <a:cs typeface="Calibri"/>
              </a:rPr>
              <a:t>co</a:t>
            </a:r>
            <a:r>
              <a:rPr sz="1800" b="1" spc="-5" dirty="0">
                <a:solidFill>
                  <a:srgbClr val="FFFFFF"/>
                </a:solidFill>
                <a:latin typeface="Calibri"/>
                <a:cs typeface="Calibri"/>
              </a:rPr>
              <a:t>n</a:t>
            </a:r>
            <a:r>
              <a:rPr sz="1800" b="1" spc="-35" dirty="0">
                <a:solidFill>
                  <a:srgbClr val="FFFFFF"/>
                </a:solidFill>
                <a:latin typeface="Calibri"/>
                <a:cs typeface="Calibri"/>
              </a:rPr>
              <a:t>s</a:t>
            </a:r>
            <a:r>
              <a:rPr sz="1800" b="1" spc="-10" dirty="0">
                <a:solidFill>
                  <a:srgbClr val="FFFFFF"/>
                </a:solidFill>
                <a:latin typeface="Calibri"/>
                <a:cs typeface="Calibri"/>
              </a:rPr>
              <a:t>t</a:t>
            </a:r>
            <a:r>
              <a:rPr sz="1800" b="1" spc="-5" dirty="0">
                <a:solidFill>
                  <a:srgbClr val="FFFFFF"/>
                </a:solidFill>
                <a:latin typeface="Calibri"/>
                <a:cs typeface="Calibri"/>
              </a:rPr>
              <a:t>r</a:t>
            </a:r>
            <a:r>
              <a:rPr sz="1800" b="1" spc="5" dirty="0">
                <a:solidFill>
                  <a:srgbClr val="FFFFFF"/>
                </a:solidFill>
                <a:latin typeface="Calibri"/>
                <a:cs typeface="Calibri"/>
              </a:rPr>
              <a:t>u</a:t>
            </a:r>
            <a:r>
              <a:rPr sz="1800" b="1" spc="-10" dirty="0">
                <a:solidFill>
                  <a:srgbClr val="FFFFFF"/>
                </a:solidFill>
                <a:latin typeface="Calibri"/>
                <a:cs typeface="Calibri"/>
              </a:rPr>
              <a:t>cti</a:t>
            </a:r>
            <a:r>
              <a:rPr sz="1800" b="1" spc="-20" dirty="0">
                <a:solidFill>
                  <a:srgbClr val="FFFFFF"/>
                </a:solidFill>
                <a:latin typeface="Calibri"/>
                <a:cs typeface="Calibri"/>
              </a:rPr>
              <a:t>o</a:t>
            </a:r>
            <a:r>
              <a:rPr sz="1800" b="1" spc="-10" dirty="0">
                <a:solidFill>
                  <a:srgbClr val="FFFFFF"/>
                </a:solidFill>
                <a:latin typeface="Calibri"/>
                <a:cs typeface="Calibri"/>
              </a:rPr>
              <a:t>n</a:t>
            </a:r>
            <a:endParaRPr sz="1800" dirty="0">
              <a:latin typeface="Calibri"/>
              <a:cs typeface="Calibri"/>
            </a:endParaRPr>
          </a:p>
        </p:txBody>
      </p:sp>
      <p:sp>
        <p:nvSpPr>
          <p:cNvPr id="13" name="object 13"/>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t>2</a:t>
            </a:r>
            <a:r>
              <a:rPr dirty="0"/>
              <a:t>/</a:t>
            </a:r>
            <a:r>
              <a:rPr spc="-5" dirty="0"/>
              <a:t>23</a:t>
            </a:r>
            <a:r>
              <a:rPr dirty="0"/>
              <a:t>/</a:t>
            </a:r>
            <a:r>
              <a:rPr spc="-5" dirty="0"/>
              <a:t>2015</a:t>
            </a: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Al</a:t>
            </a:r>
            <a:r>
              <a:rPr spc="-5" dirty="0"/>
              <a:t>a</a:t>
            </a:r>
            <a:r>
              <a:rPr spc="5" dirty="0"/>
              <a:t>sk</a:t>
            </a:r>
            <a:r>
              <a:rPr dirty="0"/>
              <a:t>a</a:t>
            </a:r>
            <a:r>
              <a:rPr spc="-25" dirty="0"/>
              <a:t> </a:t>
            </a:r>
            <a:r>
              <a:rPr spc="-5" dirty="0"/>
              <a:t>DO</a:t>
            </a:r>
            <a:r>
              <a:rPr dirty="0"/>
              <a:t>T&amp;PF</a:t>
            </a: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2115917"/>
            <a:ext cx="5483860" cy="4385816"/>
          </a:xfrm>
          <a:prstGeom prst="rect">
            <a:avLst/>
          </a:prstGeom>
        </p:spPr>
        <p:txBody>
          <a:bodyPr vert="horz" wrap="square" lIns="0" tIns="0" rIns="0" bIns="0" rtlCol="0">
            <a:spAutoFit/>
          </a:bodyPr>
          <a:lstStyle/>
          <a:p>
            <a:pPr marL="355600" indent="-342900">
              <a:lnSpc>
                <a:spcPct val="100000"/>
              </a:lnSpc>
              <a:buClr>
                <a:srgbClr val="002060"/>
              </a:buClr>
              <a:buSzPct val="108333"/>
              <a:buFont typeface="Arial"/>
              <a:buChar char="•"/>
              <a:tabLst>
                <a:tab pos="355600" algn="l"/>
              </a:tabLst>
            </a:pPr>
            <a:r>
              <a:rPr lang="en-US" sz="2400" spc="-5" dirty="0" smtClean="0">
                <a:latin typeface="Arial"/>
                <a:cs typeface="Arial"/>
              </a:rPr>
              <a:t>Design</a:t>
            </a:r>
            <a:r>
              <a:rPr sz="2400" dirty="0" smtClean="0">
                <a:latin typeface="Arial"/>
                <a:cs typeface="Arial"/>
              </a:rPr>
              <a:t> </a:t>
            </a:r>
            <a:r>
              <a:rPr sz="2400" spc="-5" dirty="0">
                <a:latin typeface="Arial"/>
                <a:cs typeface="Arial"/>
              </a:rPr>
              <a:t>al</a:t>
            </a:r>
            <a:r>
              <a:rPr sz="2400" dirty="0">
                <a:latin typeface="Arial"/>
                <a:cs typeface="Arial"/>
              </a:rPr>
              <a:t>t</a:t>
            </a:r>
            <a:r>
              <a:rPr sz="2400" spc="-5" dirty="0">
                <a:latin typeface="Arial"/>
                <a:cs typeface="Arial"/>
              </a:rPr>
              <a:t>e</a:t>
            </a:r>
            <a:r>
              <a:rPr sz="2400" dirty="0">
                <a:latin typeface="Arial"/>
                <a:cs typeface="Arial"/>
              </a:rPr>
              <a:t>r</a:t>
            </a:r>
            <a:r>
              <a:rPr sz="2400" spc="-5" dirty="0">
                <a:latin typeface="Arial"/>
                <a:cs typeface="Arial"/>
              </a:rPr>
              <a:t>na</a:t>
            </a:r>
            <a:r>
              <a:rPr sz="2400" dirty="0">
                <a:latin typeface="Arial"/>
                <a:cs typeface="Arial"/>
              </a:rPr>
              <a:t>t</a:t>
            </a:r>
            <a:r>
              <a:rPr sz="2400" spc="-5" dirty="0">
                <a:latin typeface="Arial"/>
                <a:cs typeface="Arial"/>
              </a:rPr>
              <a:t>i</a:t>
            </a:r>
            <a:r>
              <a:rPr sz="2400" dirty="0">
                <a:latin typeface="Arial"/>
                <a:cs typeface="Arial"/>
              </a:rPr>
              <a:t>v</a:t>
            </a:r>
            <a:r>
              <a:rPr sz="2400" spc="-5" dirty="0">
                <a:latin typeface="Arial"/>
                <a:cs typeface="Arial"/>
              </a:rPr>
              <a:t>es</a:t>
            </a:r>
            <a:endParaRPr sz="2400" dirty="0">
              <a:latin typeface="Arial"/>
              <a:cs typeface="Arial"/>
            </a:endParaRPr>
          </a:p>
          <a:p>
            <a:pPr marL="355600" indent="-342900">
              <a:lnSpc>
                <a:spcPct val="100000"/>
              </a:lnSpc>
              <a:spcBef>
                <a:spcPts val="575"/>
              </a:spcBef>
              <a:buClr>
                <a:srgbClr val="002060"/>
              </a:buClr>
              <a:buSzPct val="108333"/>
              <a:buFont typeface="Arial"/>
              <a:buChar char="•"/>
              <a:tabLst>
                <a:tab pos="355600" algn="l"/>
              </a:tabLst>
            </a:pPr>
            <a:r>
              <a:rPr sz="2400" spc="-5" dirty="0">
                <a:latin typeface="Arial"/>
                <a:cs typeface="Arial"/>
              </a:rPr>
              <a:t>Con</a:t>
            </a:r>
            <a:r>
              <a:rPr sz="2400" dirty="0">
                <a:latin typeface="Arial"/>
                <a:cs typeface="Arial"/>
              </a:rPr>
              <a:t>str</a:t>
            </a:r>
            <a:r>
              <a:rPr sz="2400" spc="-5" dirty="0">
                <a:latin typeface="Arial"/>
                <a:cs typeface="Arial"/>
              </a:rPr>
              <a:t>u</a:t>
            </a:r>
            <a:r>
              <a:rPr sz="2400" dirty="0">
                <a:latin typeface="Arial"/>
                <a:cs typeface="Arial"/>
              </a:rPr>
              <a:t>ct</a:t>
            </a:r>
            <a:r>
              <a:rPr sz="2400" spc="-5" dirty="0">
                <a:latin typeface="Arial"/>
                <a:cs typeface="Arial"/>
              </a:rPr>
              <a:t>abili</a:t>
            </a:r>
            <a:r>
              <a:rPr sz="2400" dirty="0">
                <a:latin typeface="Arial"/>
                <a:cs typeface="Arial"/>
              </a:rPr>
              <a:t>ty</a:t>
            </a:r>
          </a:p>
          <a:p>
            <a:pPr marL="355600" indent="-342900">
              <a:lnSpc>
                <a:spcPct val="100000"/>
              </a:lnSpc>
              <a:spcBef>
                <a:spcPts val="575"/>
              </a:spcBef>
              <a:buClr>
                <a:srgbClr val="002060"/>
              </a:buClr>
              <a:buSzPct val="108333"/>
              <a:buFont typeface="Arial"/>
              <a:buChar char="•"/>
              <a:tabLst>
                <a:tab pos="355600" algn="l"/>
              </a:tabLst>
            </a:pPr>
            <a:r>
              <a:rPr sz="2400" spc="-5" dirty="0">
                <a:latin typeface="Arial"/>
                <a:cs typeface="Arial"/>
              </a:rPr>
              <a:t>S</a:t>
            </a:r>
            <a:r>
              <a:rPr sz="2400" dirty="0">
                <a:latin typeface="Arial"/>
                <a:cs typeface="Arial"/>
              </a:rPr>
              <a:t>c</a:t>
            </a:r>
            <a:r>
              <a:rPr sz="2400" spc="-5" dirty="0">
                <a:latin typeface="Arial"/>
                <a:cs typeface="Arial"/>
              </a:rPr>
              <a:t>heduling</a:t>
            </a:r>
            <a:endParaRPr sz="2400" dirty="0">
              <a:latin typeface="Arial"/>
              <a:cs typeface="Arial"/>
            </a:endParaRPr>
          </a:p>
          <a:p>
            <a:pPr marL="355600" indent="-342900">
              <a:lnSpc>
                <a:spcPct val="100000"/>
              </a:lnSpc>
              <a:spcBef>
                <a:spcPts val="575"/>
              </a:spcBef>
              <a:buClr>
                <a:srgbClr val="002060"/>
              </a:buClr>
              <a:buSzPct val="108333"/>
              <a:buFont typeface="Arial"/>
              <a:buChar char="•"/>
              <a:tabLst>
                <a:tab pos="355600" algn="l"/>
              </a:tabLst>
            </a:pPr>
            <a:r>
              <a:rPr sz="2400" spc="-90" dirty="0">
                <a:latin typeface="Arial"/>
                <a:cs typeface="Arial"/>
              </a:rPr>
              <a:t>T</a:t>
            </a:r>
            <a:r>
              <a:rPr sz="2400" dirty="0">
                <a:latin typeface="Arial"/>
                <a:cs typeface="Arial"/>
              </a:rPr>
              <a:t>r</a:t>
            </a:r>
            <a:r>
              <a:rPr sz="2400" spc="-5" dirty="0">
                <a:latin typeface="Arial"/>
                <a:cs typeface="Arial"/>
              </a:rPr>
              <a:t>a</a:t>
            </a:r>
            <a:r>
              <a:rPr sz="2400" spc="-45" dirty="0">
                <a:latin typeface="Arial"/>
                <a:cs typeface="Arial"/>
              </a:rPr>
              <a:t>f</a:t>
            </a:r>
            <a:r>
              <a:rPr sz="2400" dirty="0">
                <a:latin typeface="Arial"/>
                <a:cs typeface="Arial"/>
              </a:rPr>
              <a:t>f</a:t>
            </a:r>
            <a:r>
              <a:rPr sz="2400" spc="-5" dirty="0">
                <a:latin typeface="Arial"/>
                <a:cs typeface="Arial"/>
              </a:rPr>
              <a:t>i</a:t>
            </a:r>
            <a:r>
              <a:rPr sz="2400" dirty="0">
                <a:latin typeface="Arial"/>
                <a:cs typeface="Arial"/>
              </a:rPr>
              <a:t>c</a:t>
            </a:r>
            <a:r>
              <a:rPr sz="2400" spc="-35" dirty="0">
                <a:latin typeface="Arial"/>
                <a:cs typeface="Arial"/>
              </a:rPr>
              <a:t> </a:t>
            </a:r>
            <a:r>
              <a:rPr sz="2400" dirty="0">
                <a:latin typeface="Arial"/>
                <a:cs typeface="Arial"/>
              </a:rPr>
              <a:t>c</a:t>
            </a:r>
            <a:r>
              <a:rPr sz="2400" spc="-5" dirty="0">
                <a:latin typeface="Arial"/>
                <a:cs typeface="Arial"/>
              </a:rPr>
              <a:t>on</a:t>
            </a:r>
            <a:r>
              <a:rPr sz="2400" dirty="0">
                <a:latin typeface="Arial"/>
                <a:cs typeface="Arial"/>
              </a:rPr>
              <a:t>tr</a:t>
            </a:r>
            <a:r>
              <a:rPr sz="2400" spc="-5" dirty="0">
                <a:latin typeface="Arial"/>
                <a:cs typeface="Arial"/>
              </a:rPr>
              <a:t>ol</a:t>
            </a:r>
            <a:endParaRPr sz="2400" dirty="0">
              <a:latin typeface="Arial"/>
              <a:cs typeface="Arial"/>
            </a:endParaRPr>
          </a:p>
          <a:p>
            <a:pPr marL="355600" indent="-342900">
              <a:lnSpc>
                <a:spcPct val="100000"/>
              </a:lnSpc>
              <a:spcBef>
                <a:spcPts val="575"/>
              </a:spcBef>
              <a:buClr>
                <a:srgbClr val="002060"/>
              </a:buClr>
              <a:buSzPct val="108333"/>
              <a:buFont typeface="Arial"/>
              <a:buChar char="•"/>
              <a:tabLst>
                <a:tab pos="355600" algn="l"/>
              </a:tabLst>
            </a:pPr>
            <a:r>
              <a:rPr sz="2400" dirty="0">
                <a:latin typeface="Arial"/>
                <a:cs typeface="Arial"/>
              </a:rPr>
              <a:t>M</a:t>
            </a:r>
            <a:r>
              <a:rPr sz="2400" spc="-5" dirty="0">
                <a:latin typeface="Arial"/>
                <a:cs typeface="Arial"/>
              </a:rPr>
              <a:t>a</a:t>
            </a:r>
            <a:r>
              <a:rPr sz="2400" dirty="0">
                <a:latin typeface="Arial"/>
                <a:cs typeface="Arial"/>
              </a:rPr>
              <a:t>t</a:t>
            </a:r>
            <a:r>
              <a:rPr sz="2400" spc="-5" dirty="0">
                <a:latin typeface="Arial"/>
                <a:cs typeface="Arial"/>
              </a:rPr>
              <a:t>e</a:t>
            </a:r>
            <a:r>
              <a:rPr sz="2400" dirty="0">
                <a:latin typeface="Arial"/>
                <a:cs typeface="Arial"/>
              </a:rPr>
              <a:t>r</a:t>
            </a:r>
            <a:r>
              <a:rPr sz="2400" spc="-5" dirty="0">
                <a:latin typeface="Arial"/>
                <a:cs typeface="Arial"/>
              </a:rPr>
              <a:t>ia</a:t>
            </a:r>
            <a:r>
              <a:rPr sz="2400" dirty="0">
                <a:latin typeface="Arial"/>
                <a:cs typeface="Arial"/>
              </a:rPr>
              <a:t>l </a:t>
            </a:r>
            <a:r>
              <a:rPr sz="2400" spc="-5" dirty="0">
                <a:latin typeface="Arial"/>
                <a:cs typeface="Arial"/>
              </a:rPr>
              <a:t>a</a:t>
            </a:r>
            <a:r>
              <a:rPr sz="2400" dirty="0">
                <a:latin typeface="Arial"/>
                <a:cs typeface="Arial"/>
              </a:rPr>
              <a:t>v</a:t>
            </a:r>
            <a:r>
              <a:rPr sz="2400" spc="-5" dirty="0">
                <a:latin typeface="Arial"/>
                <a:cs typeface="Arial"/>
              </a:rPr>
              <a:t>ailab</a:t>
            </a:r>
            <a:r>
              <a:rPr sz="2400" spc="5" dirty="0">
                <a:latin typeface="Arial"/>
                <a:cs typeface="Arial"/>
              </a:rPr>
              <a:t>il</a:t>
            </a:r>
            <a:r>
              <a:rPr sz="2400" spc="-5" dirty="0">
                <a:latin typeface="Arial"/>
                <a:cs typeface="Arial"/>
              </a:rPr>
              <a:t>i</a:t>
            </a:r>
            <a:r>
              <a:rPr sz="2400" dirty="0">
                <a:latin typeface="Arial"/>
                <a:cs typeface="Arial"/>
              </a:rPr>
              <a:t>ty</a:t>
            </a:r>
          </a:p>
          <a:p>
            <a:pPr marL="355600" indent="-342900">
              <a:lnSpc>
                <a:spcPct val="100000"/>
              </a:lnSpc>
              <a:spcBef>
                <a:spcPts val="575"/>
              </a:spcBef>
              <a:buClr>
                <a:srgbClr val="002060"/>
              </a:buClr>
              <a:buSzPct val="108333"/>
              <a:buFont typeface="Arial"/>
              <a:buChar char="•"/>
              <a:tabLst>
                <a:tab pos="355600" algn="l"/>
              </a:tabLst>
            </a:pPr>
            <a:r>
              <a:rPr sz="2400" spc="-5" dirty="0">
                <a:latin typeface="Arial"/>
                <a:cs typeface="Arial"/>
              </a:rPr>
              <a:t>Ri</a:t>
            </a:r>
            <a:r>
              <a:rPr sz="2400" dirty="0">
                <a:latin typeface="Arial"/>
                <a:cs typeface="Arial"/>
              </a:rPr>
              <a:t>sk m</a:t>
            </a:r>
            <a:r>
              <a:rPr sz="2400" spc="-5" dirty="0">
                <a:latin typeface="Arial"/>
                <a:cs typeface="Arial"/>
              </a:rPr>
              <a:t>anage</a:t>
            </a:r>
            <a:r>
              <a:rPr sz="2400" dirty="0">
                <a:latin typeface="Arial"/>
                <a:cs typeface="Arial"/>
              </a:rPr>
              <a:t>m</a:t>
            </a:r>
            <a:r>
              <a:rPr sz="2400" spc="-5" dirty="0">
                <a:latin typeface="Arial"/>
                <a:cs typeface="Arial"/>
              </a:rPr>
              <a:t>ent</a:t>
            </a:r>
            <a:endParaRPr sz="2400" dirty="0">
              <a:latin typeface="Arial"/>
              <a:cs typeface="Arial"/>
            </a:endParaRPr>
          </a:p>
          <a:p>
            <a:pPr marL="355600" indent="-342900">
              <a:lnSpc>
                <a:spcPct val="100000"/>
              </a:lnSpc>
              <a:spcBef>
                <a:spcPts val="575"/>
              </a:spcBef>
              <a:buClr>
                <a:srgbClr val="002060"/>
              </a:buClr>
              <a:buSzPct val="108333"/>
              <a:buFont typeface="Arial"/>
              <a:buChar char="•"/>
              <a:tabLst>
                <a:tab pos="355600" algn="l"/>
              </a:tabLst>
            </a:pPr>
            <a:r>
              <a:rPr sz="2400" spc="-5" dirty="0">
                <a:latin typeface="Arial"/>
                <a:cs typeface="Arial"/>
              </a:rPr>
              <a:t>Agen</a:t>
            </a:r>
            <a:r>
              <a:rPr sz="2400" dirty="0">
                <a:latin typeface="Arial"/>
                <a:cs typeface="Arial"/>
              </a:rPr>
              <a:t>cy c</a:t>
            </a:r>
            <a:r>
              <a:rPr sz="2400" spc="-5" dirty="0">
                <a:latin typeface="Arial"/>
                <a:cs typeface="Arial"/>
              </a:rPr>
              <a:t>oo</a:t>
            </a:r>
            <a:r>
              <a:rPr sz="2400" dirty="0">
                <a:latin typeface="Arial"/>
                <a:cs typeface="Arial"/>
              </a:rPr>
              <a:t>r</a:t>
            </a:r>
            <a:r>
              <a:rPr sz="2400" spc="-5" dirty="0">
                <a:latin typeface="Arial"/>
                <a:cs typeface="Arial"/>
              </a:rPr>
              <a:t>dina</a:t>
            </a:r>
            <a:r>
              <a:rPr sz="2400" dirty="0">
                <a:latin typeface="Arial"/>
                <a:cs typeface="Arial"/>
              </a:rPr>
              <a:t>t</a:t>
            </a:r>
            <a:r>
              <a:rPr sz="2400" spc="-5" dirty="0">
                <a:latin typeface="Arial"/>
                <a:cs typeface="Arial"/>
              </a:rPr>
              <a:t>ion</a:t>
            </a:r>
            <a:endParaRPr sz="2400" dirty="0">
              <a:latin typeface="Arial"/>
              <a:cs typeface="Arial"/>
            </a:endParaRPr>
          </a:p>
          <a:p>
            <a:pPr marL="355600" indent="-342900">
              <a:lnSpc>
                <a:spcPct val="100000"/>
              </a:lnSpc>
              <a:spcBef>
                <a:spcPts val="575"/>
              </a:spcBef>
              <a:buClr>
                <a:srgbClr val="002060"/>
              </a:buClr>
              <a:buSzPct val="108333"/>
              <a:buFont typeface="Arial"/>
              <a:buChar char="•"/>
              <a:tabLst>
                <a:tab pos="355600" algn="l"/>
              </a:tabLst>
            </a:pPr>
            <a:r>
              <a:rPr sz="2400" spc="-5" dirty="0">
                <a:latin typeface="Arial"/>
                <a:cs typeface="Arial"/>
              </a:rPr>
              <a:t>Pe</a:t>
            </a:r>
            <a:r>
              <a:rPr sz="2400" dirty="0">
                <a:latin typeface="Arial"/>
                <a:cs typeface="Arial"/>
              </a:rPr>
              <a:t>rm</a:t>
            </a:r>
            <a:r>
              <a:rPr sz="2400" spc="-5" dirty="0">
                <a:latin typeface="Arial"/>
                <a:cs typeface="Arial"/>
              </a:rPr>
              <a:t>i</a:t>
            </a:r>
            <a:r>
              <a:rPr sz="2400" dirty="0">
                <a:latin typeface="Arial"/>
                <a:cs typeface="Arial"/>
              </a:rPr>
              <a:t>tt</a:t>
            </a:r>
            <a:r>
              <a:rPr sz="2400" spc="-5" dirty="0">
                <a:latin typeface="Arial"/>
                <a:cs typeface="Arial"/>
              </a:rPr>
              <a:t>in</a:t>
            </a:r>
            <a:r>
              <a:rPr sz="2400" dirty="0">
                <a:latin typeface="Arial"/>
                <a:cs typeface="Arial"/>
              </a:rPr>
              <a:t>g</a:t>
            </a:r>
          </a:p>
          <a:p>
            <a:pPr marL="355600" indent="-342900">
              <a:lnSpc>
                <a:spcPct val="100000"/>
              </a:lnSpc>
              <a:spcBef>
                <a:spcPts val="575"/>
              </a:spcBef>
              <a:buClr>
                <a:srgbClr val="002060"/>
              </a:buClr>
              <a:buSzPct val="108333"/>
              <a:buFont typeface="Arial"/>
              <a:buChar char="•"/>
              <a:tabLst>
                <a:tab pos="355600" algn="l"/>
              </a:tabLst>
            </a:pPr>
            <a:r>
              <a:rPr lang="en-US" sz="2400" spc="-5" dirty="0" smtClean="0">
                <a:latin typeface="Arial"/>
                <a:cs typeface="Arial"/>
              </a:rPr>
              <a:t>Storm water management</a:t>
            </a:r>
            <a:endParaRPr sz="2400" dirty="0">
              <a:latin typeface="Arial"/>
              <a:cs typeface="Arial"/>
            </a:endParaRPr>
          </a:p>
          <a:p>
            <a:pPr marL="355600" indent="-342900">
              <a:lnSpc>
                <a:spcPct val="100000"/>
              </a:lnSpc>
              <a:spcBef>
                <a:spcPts val="575"/>
              </a:spcBef>
              <a:buClr>
                <a:srgbClr val="002060"/>
              </a:buClr>
              <a:buSzPct val="108333"/>
              <a:buFont typeface="Arial"/>
              <a:buChar char="•"/>
              <a:tabLst>
                <a:tab pos="355600" algn="l"/>
              </a:tabLst>
            </a:pPr>
            <a:r>
              <a:rPr sz="2400" dirty="0">
                <a:latin typeface="Arial"/>
                <a:cs typeface="Arial"/>
              </a:rPr>
              <a:t>I</a:t>
            </a:r>
            <a:r>
              <a:rPr sz="2400" spc="-5" dirty="0">
                <a:latin typeface="Arial"/>
                <a:cs typeface="Arial"/>
              </a:rPr>
              <a:t>nno</a:t>
            </a:r>
            <a:r>
              <a:rPr sz="2400" dirty="0">
                <a:latin typeface="Arial"/>
                <a:cs typeface="Arial"/>
              </a:rPr>
              <a:t>v</a:t>
            </a:r>
            <a:r>
              <a:rPr sz="2400" spc="-5" dirty="0">
                <a:latin typeface="Arial"/>
                <a:cs typeface="Arial"/>
              </a:rPr>
              <a:t>a</a:t>
            </a:r>
            <a:r>
              <a:rPr sz="2400" dirty="0">
                <a:latin typeface="Arial"/>
                <a:cs typeface="Arial"/>
              </a:rPr>
              <a:t>t</a:t>
            </a:r>
            <a:r>
              <a:rPr sz="2400" spc="-5" dirty="0">
                <a:latin typeface="Arial"/>
                <a:cs typeface="Arial"/>
              </a:rPr>
              <a:t>i</a:t>
            </a:r>
            <a:r>
              <a:rPr sz="2400" dirty="0">
                <a:latin typeface="Arial"/>
                <a:cs typeface="Arial"/>
              </a:rPr>
              <a:t>ve </a:t>
            </a:r>
            <a:r>
              <a:rPr sz="2400" spc="-5" dirty="0" smtClean="0">
                <a:latin typeface="Arial"/>
                <a:cs typeface="Arial"/>
              </a:rPr>
              <a:t>p</a:t>
            </a:r>
            <a:r>
              <a:rPr sz="2400" dirty="0" smtClean="0">
                <a:latin typeface="Arial"/>
                <a:cs typeface="Arial"/>
              </a:rPr>
              <a:t>r</a:t>
            </a:r>
            <a:r>
              <a:rPr sz="2400" spc="-5" dirty="0" smtClean="0">
                <a:latin typeface="Arial"/>
                <a:cs typeface="Arial"/>
              </a:rPr>
              <a:t>odu</a:t>
            </a:r>
            <a:r>
              <a:rPr sz="2400" dirty="0" smtClean="0">
                <a:latin typeface="Arial"/>
                <a:cs typeface="Arial"/>
              </a:rPr>
              <a:t>cts</a:t>
            </a:r>
            <a:endParaRPr sz="2400" dirty="0">
              <a:latin typeface="Arial"/>
              <a:cs typeface="Arial"/>
            </a:endParaRPr>
          </a:p>
        </p:txBody>
      </p:sp>
      <p:sp>
        <p:nvSpPr>
          <p:cNvPr id="3" name="object 3"/>
          <p:cNvSpPr txBox="1">
            <a:spLocks noGrp="1"/>
          </p:cNvSpPr>
          <p:nvPr>
            <p:ph type="title"/>
          </p:nvPr>
        </p:nvSpPr>
        <p:spPr>
          <a:xfrm>
            <a:off x="313944" y="1343036"/>
            <a:ext cx="8516111" cy="553998"/>
          </a:xfrm>
          <a:prstGeom prst="rect">
            <a:avLst/>
          </a:prstGeom>
        </p:spPr>
        <p:txBody>
          <a:bodyPr vert="horz" wrap="square" lIns="0" tIns="0" rIns="0" bIns="0" rtlCol="0">
            <a:spAutoFit/>
          </a:bodyPr>
          <a:lstStyle/>
          <a:p>
            <a:pPr marL="897890">
              <a:lnSpc>
                <a:spcPct val="100000"/>
              </a:lnSpc>
            </a:pPr>
            <a:r>
              <a:rPr sz="3600" dirty="0"/>
              <a:t>St</a:t>
            </a:r>
            <a:r>
              <a:rPr sz="3600" spc="50" dirty="0"/>
              <a:t>a</a:t>
            </a:r>
            <a:r>
              <a:rPr sz="3600" spc="-5" dirty="0"/>
              <a:t>g</a:t>
            </a:r>
            <a:r>
              <a:rPr sz="3600" dirty="0"/>
              <a:t>e</a:t>
            </a:r>
            <a:r>
              <a:rPr sz="3600" spc="-10" dirty="0"/>
              <a:t> </a:t>
            </a:r>
            <a:r>
              <a:rPr sz="3600" spc="-5" dirty="0"/>
              <a:t>1</a:t>
            </a:r>
            <a:r>
              <a:rPr sz="3600" dirty="0"/>
              <a:t>:</a:t>
            </a:r>
            <a:r>
              <a:rPr sz="3600" spc="-5" dirty="0"/>
              <a:t> </a:t>
            </a:r>
            <a:r>
              <a:rPr sz="3600" dirty="0"/>
              <a:t>C</a:t>
            </a:r>
            <a:r>
              <a:rPr sz="3600" spc="-5" dirty="0"/>
              <a:t>on</a:t>
            </a:r>
            <a:r>
              <a:rPr sz="3600" dirty="0"/>
              <a:t>t</a:t>
            </a:r>
            <a:r>
              <a:rPr sz="3600" spc="60" dirty="0"/>
              <a:t>r</a:t>
            </a:r>
            <a:r>
              <a:rPr sz="3600" spc="-5" dirty="0"/>
              <a:t>ac</a:t>
            </a:r>
            <a:r>
              <a:rPr sz="3600" dirty="0"/>
              <a:t>t</a:t>
            </a:r>
            <a:r>
              <a:rPr sz="3600" spc="-5" dirty="0"/>
              <a:t>o</a:t>
            </a:r>
            <a:r>
              <a:rPr sz="3600" dirty="0"/>
              <a:t>r</a:t>
            </a:r>
            <a:r>
              <a:rPr sz="3600" spc="5" dirty="0"/>
              <a:t> </a:t>
            </a:r>
            <a:r>
              <a:rPr sz="3600" spc="-5" dirty="0"/>
              <a:t>Input</a:t>
            </a: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t>2</a:t>
            </a:r>
            <a:r>
              <a:rPr dirty="0"/>
              <a:t>/</a:t>
            </a:r>
            <a:r>
              <a:rPr spc="-5" dirty="0"/>
              <a:t>23</a:t>
            </a:r>
            <a:r>
              <a:rPr dirty="0"/>
              <a:t>/</a:t>
            </a:r>
            <a:r>
              <a:rPr spc="-5" dirty="0"/>
              <a:t>2015</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Al</a:t>
            </a:r>
            <a:r>
              <a:rPr spc="-5" dirty="0"/>
              <a:t>a</a:t>
            </a:r>
            <a:r>
              <a:rPr spc="5" dirty="0"/>
              <a:t>sk</a:t>
            </a:r>
            <a:r>
              <a:rPr dirty="0"/>
              <a:t>a</a:t>
            </a:r>
            <a:r>
              <a:rPr spc="-25" dirty="0"/>
              <a:t> </a:t>
            </a:r>
            <a:r>
              <a:rPr spc="-5" dirty="0"/>
              <a:t>DO</a:t>
            </a:r>
            <a:r>
              <a:rPr dirty="0"/>
              <a:t>T&amp;PF</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98139" y="1937658"/>
            <a:ext cx="5476240" cy="388620"/>
          </a:xfrm>
          <a:prstGeom prst="rect">
            <a:avLst/>
          </a:prstGeom>
        </p:spPr>
        <p:txBody>
          <a:bodyPr vert="horz" wrap="square" lIns="0" tIns="0" rIns="0" bIns="0" rtlCol="0">
            <a:spAutoFit/>
          </a:bodyPr>
          <a:lstStyle/>
          <a:p>
            <a:pPr marL="355600" indent="-342900">
              <a:lnSpc>
                <a:spcPct val="100000"/>
              </a:lnSpc>
              <a:buClr>
                <a:srgbClr val="002060"/>
              </a:buClr>
              <a:buSzPct val="109615"/>
              <a:buFont typeface="Arial"/>
              <a:buChar char="•"/>
              <a:tabLst>
                <a:tab pos="355600" algn="l"/>
              </a:tabLst>
            </a:pPr>
            <a:r>
              <a:rPr sz="2600" spc="5" dirty="0">
                <a:latin typeface="Arial"/>
                <a:cs typeface="Arial"/>
              </a:rPr>
              <a:t>Fa</a:t>
            </a:r>
            <a:r>
              <a:rPr sz="2600" spc="-5" dirty="0">
                <a:latin typeface="Arial"/>
                <a:cs typeface="Arial"/>
              </a:rPr>
              <a:t>i</a:t>
            </a:r>
            <a:r>
              <a:rPr sz="2600" dirty="0">
                <a:latin typeface="Arial"/>
                <a:cs typeface="Arial"/>
              </a:rPr>
              <a:t>r</a:t>
            </a:r>
            <a:r>
              <a:rPr sz="2600" spc="-35" dirty="0">
                <a:latin typeface="Arial"/>
                <a:cs typeface="Arial"/>
              </a:rPr>
              <a:t> </a:t>
            </a:r>
            <a:r>
              <a:rPr sz="2600" spc="5" dirty="0">
                <a:latin typeface="Arial"/>
                <a:cs typeface="Arial"/>
              </a:rPr>
              <a:t>p</a:t>
            </a:r>
            <a:r>
              <a:rPr sz="2600" spc="-5" dirty="0">
                <a:latin typeface="Arial"/>
                <a:cs typeface="Arial"/>
              </a:rPr>
              <a:t>ri</a:t>
            </a:r>
            <a:r>
              <a:rPr sz="2600" spc="5" dirty="0">
                <a:latin typeface="Arial"/>
                <a:cs typeface="Arial"/>
              </a:rPr>
              <a:t>c</a:t>
            </a:r>
            <a:r>
              <a:rPr sz="2600" dirty="0">
                <a:latin typeface="Arial"/>
                <a:cs typeface="Arial"/>
              </a:rPr>
              <a:t>e </a:t>
            </a:r>
            <a:r>
              <a:rPr sz="2600" spc="5" dirty="0">
                <a:latin typeface="Arial"/>
                <a:cs typeface="Arial"/>
              </a:rPr>
              <a:t>s</a:t>
            </a:r>
            <a:r>
              <a:rPr sz="2600" spc="-10" dirty="0">
                <a:latin typeface="Arial"/>
                <a:cs typeface="Arial"/>
              </a:rPr>
              <a:t>t</a:t>
            </a:r>
            <a:r>
              <a:rPr sz="2600" spc="-5" dirty="0">
                <a:latin typeface="Arial"/>
                <a:cs typeface="Arial"/>
              </a:rPr>
              <a:t>r</a:t>
            </a:r>
            <a:r>
              <a:rPr sz="2600" spc="5" dirty="0">
                <a:latin typeface="Arial"/>
                <a:cs typeface="Arial"/>
              </a:rPr>
              <a:t>a</a:t>
            </a:r>
            <a:r>
              <a:rPr sz="2600" spc="-10" dirty="0">
                <a:latin typeface="Arial"/>
                <a:cs typeface="Arial"/>
              </a:rPr>
              <a:t>t</a:t>
            </a:r>
            <a:r>
              <a:rPr sz="2600" spc="5" dirty="0">
                <a:latin typeface="Arial"/>
                <a:cs typeface="Arial"/>
              </a:rPr>
              <a:t>eg</a:t>
            </a:r>
            <a:r>
              <a:rPr sz="2600" dirty="0">
                <a:latin typeface="Arial"/>
                <a:cs typeface="Arial"/>
              </a:rPr>
              <a:t>y</a:t>
            </a:r>
            <a:r>
              <a:rPr sz="2600" spc="-10" dirty="0">
                <a:latin typeface="Arial"/>
                <a:cs typeface="Arial"/>
              </a:rPr>
              <a:t> </a:t>
            </a:r>
            <a:r>
              <a:rPr sz="2600" spc="5" dirty="0">
                <a:latin typeface="Arial"/>
                <a:cs typeface="Arial"/>
              </a:rPr>
              <a:t>use</a:t>
            </a:r>
            <a:r>
              <a:rPr sz="2600" dirty="0">
                <a:latin typeface="Arial"/>
                <a:cs typeface="Arial"/>
              </a:rPr>
              <a:t>d</a:t>
            </a:r>
            <a:r>
              <a:rPr sz="2600" spc="-15" dirty="0">
                <a:latin typeface="Arial"/>
                <a:cs typeface="Arial"/>
              </a:rPr>
              <a:t> </a:t>
            </a:r>
            <a:r>
              <a:rPr sz="2600" spc="-10" dirty="0">
                <a:latin typeface="Arial"/>
                <a:cs typeface="Arial"/>
              </a:rPr>
              <a:t>t</a:t>
            </a:r>
            <a:r>
              <a:rPr sz="2600" dirty="0">
                <a:latin typeface="Arial"/>
                <a:cs typeface="Arial"/>
              </a:rPr>
              <a:t>o</a:t>
            </a:r>
            <a:r>
              <a:rPr sz="2600" spc="10" dirty="0">
                <a:latin typeface="Arial"/>
                <a:cs typeface="Arial"/>
              </a:rPr>
              <a:t> </a:t>
            </a:r>
            <a:r>
              <a:rPr sz="2600" spc="5" dirty="0">
                <a:latin typeface="Arial"/>
                <a:cs typeface="Arial"/>
              </a:rPr>
              <a:t>a</a:t>
            </a:r>
            <a:r>
              <a:rPr sz="2600" spc="-5" dirty="0">
                <a:latin typeface="Arial"/>
                <a:cs typeface="Arial"/>
              </a:rPr>
              <a:t>rri</a:t>
            </a:r>
            <a:r>
              <a:rPr sz="2600" spc="5" dirty="0">
                <a:latin typeface="Arial"/>
                <a:cs typeface="Arial"/>
              </a:rPr>
              <a:t>v</a:t>
            </a:r>
            <a:r>
              <a:rPr sz="2600" dirty="0">
                <a:latin typeface="Arial"/>
                <a:cs typeface="Arial"/>
              </a:rPr>
              <a:t>e</a:t>
            </a:r>
            <a:r>
              <a:rPr sz="2600" spc="-10" dirty="0">
                <a:latin typeface="Arial"/>
                <a:cs typeface="Arial"/>
              </a:rPr>
              <a:t> </a:t>
            </a:r>
            <a:r>
              <a:rPr sz="2600" spc="5" dirty="0">
                <a:latin typeface="Arial"/>
                <a:cs typeface="Arial"/>
              </a:rPr>
              <a:t>a</a:t>
            </a:r>
            <a:r>
              <a:rPr sz="2600" dirty="0">
                <a:latin typeface="Arial"/>
                <a:cs typeface="Arial"/>
              </a:rPr>
              <a:t>t</a:t>
            </a:r>
          </a:p>
        </p:txBody>
      </p:sp>
      <p:sp>
        <p:nvSpPr>
          <p:cNvPr id="3" name="object 3"/>
          <p:cNvSpPr txBox="1"/>
          <p:nvPr/>
        </p:nvSpPr>
        <p:spPr>
          <a:xfrm>
            <a:off x="3241039" y="2320094"/>
            <a:ext cx="4759961" cy="400110"/>
          </a:xfrm>
          <a:prstGeom prst="rect">
            <a:avLst/>
          </a:prstGeom>
        </p:spPr>
        <p:txBody>
          <a:bodyPr vert="horz" wrap="square" lIns="0" tIns="0" rIns="0" bIns="0" rtlCol="0">
            <a:spAutoFit/>
          </a:bodyPr>
          <a:lstStyle/>
          <a:p>
            <a:pPr marL="12700">
              <a:lnSpc>
                <a:spcPct val="100000"/>
              </a:lnSpc>
              <a:tabLst>
                <a:tab pos="1574800" algn="l"/>
              </a:tabLst>
            </a:pPr>
            <a:r>
              <a:rPr sz="2600" spc="5" dirty="0">
                <a:latin typeface="Arial"/>
                <a:cs typeface="Arial"/>
              </a:rPr>
              <a:t>F</a:t>
            </a:r>
            <a:r>
              <a:rPr sz="2600" spc="-5" dirty="0">
                <a:latin typeface="Arial"/>
                <a:cs typeface="Arial"/>
              </a:rPr>
              <a:t>i</a:t>
            </a:r>
            <a:r>
              <a:rPr sz="2600" spc="5" dirty="0">
                <a:latin typeface="Arial"/>
                <a:cs typeface="Arial"/>
              </a:rPr>
              <a:t>na</a:t>
            </a:r>
            <a:r>
              <a:rPr sz="2600" dirty="0">
                <a:latin typeface="Arial"/>
                <a:cs typeface="Arial"/>
              </a:rPr>
              <a:t>l</a:t>
            </a:r>
            <a:r>
              <a:rPr sz="2600" spc="-35" dirty="0">
                <a:latin typeface="Arial"/>
                <a:cs typeface="Arial"/>
              </a:rPr>
              <a:t> </a:t>
            </a:r>
            <a:r>
              <a:rPr sz="2600" dirty="0" smtClean="0">
                <a:latin typeface="Arial"/>
                <a:cs typeface="Arial"/>
              </a:rPr>
              <a:t>P</a:t>
            </a:r>
            <a:r>
              <a:rPr sz="2600" spc="5" dirty="0" smtClean="0">
                <a:latin typeface="Arial"/>
                <a:cs typeface="Arial"/>
              </a:rPr>
              <a:t>h</a:t>
            </a:r>
            <a:r>
              <a:rPr sz="2600" dirty="0" smtClean="0">
                <a:latin typeface="Arial"/>
                <a:cs typeface="Arial"/>
              </a:rPr>
              <a:t>a</a:t>
            </a:r>
            <a:r>
              <a:rPr lang="en-US" sz="2600" dirty="0" smtClean="0">
                <a:latin typeface="Arial"/>
                <a:cs typeface="Arial"/>
              </a:rPr>
              <a:t>se - Construction</a:t>
            </a:r>
            <a:endParaRPr sz="2600" dirty="0">
              <a:latin typeface="Arial"/>
              <a:cs typeface="Arial"/>
            </a:endParaRPr>
          </a:p>
        </p:txBody>
      </p:sp>
      <p:sp>
        <p:nvSpPr>
          <p:cNvPr id="5" name="object 5"/>
          <p:cNvSpPr txBox="1"/>
          <p:nvPr/>
        </p:nvSpPr>
        <p:spPr>
          <a:xfrm>
            <a:off x="3355340" y="2741670"/>
            <a:ext cx="4848225" cy="2682786"/>
          </a:xfrm>
          <a:prstGeom prst="rect">
            <a:avLst/>
          </a:prstGeom>
        </p:spPr>
        <p:txBody>
          <a:bodyPr vert="horz" wrap="square" lIns="0" tIns="0" rIns="0" bIns="0" rtlCol="0">
            <a:spAutoFit/>
          </a:bodyPr>
          <a:lstStyle/>
          <a:p>
            <a:pPr marL="299085" indent="-286385">
              <a:lnSpc>
                <a:spcPct val="100000"/>
              </a:lnSpc>
              <a:buClr>
                <a:srgbClr val="0070C0"/>
              </a:buClr>
              <a:buSzPct val="84090"/>
              <a:buFont typeface="Wingdings"/>
              <a:buChar char=""/>
              <a:tabLst>
                <a:tab pos="299720" algn="l"/>
              </a:tabLst>
            </a:pPr>
            <a:r>
              <a:rPr sz="2200" spc="-15" dirty="0">
                <a:latin typeface="Arial"/>
                <a:cs typeface="Arial"/>
              </a:rPr>
              <a:t>Enginee</a:t>
            </a:r>
            <a:r>
              <a:rPr sz="2200" spc="75" dirty="0">
                <a:latin typeface="Arial"/>
                <a:cs typeface="Arial"/>
              </a:rPr>
              <a:t>r</a:t>
            </a:r>
            <a:r>
              <a:rPr sz="2200" spc="-40" dirty="0">
                <a:latin typeface="Arial"/>
                <a:cs typeface="Arial"/>
              </a:rPr>
              <a:t>’</a:t>
            </a:r>
            <a:r>
              <a:rPr sz="2200" spc="-15" dirty="0">
                <a:latin typeface="Arial"/>
                <a:cs typeface="Arial"/>
              </a:rPr>
              <a:t>s</a:t>
            </a:r>
            <a:r>
              <a:rPr sz="2200" spc="-20" dirty="0">
                <a:latin typeface="Arial"/>
                <a:cs typeface="Arial"/>
              </a:rPr>
              <a:t> </a:t>
            </a:r>
            <a:r>
              <a:rPr sz="2200" spc="-15" dirty="0" smtClean="0">
                <a:latin typeface="Arial"/>
                <a:cs typeface="Arial"/>
              </a:rPr>
              <a:t>e</a:t>
            </a:r>
            <a:r>
              <a:rPr sz="2200" spc="-10" dirty="0" smtClean="0">
                <a:latin typeface="Arial"/>
                <a:cs typeface="Arial"/>
              </a:rPr>
              <a:t>sti</a:t>
            </a:r>
            <a:r>
              <a:rPr sz="2200" spc="-30" dirty="0" smtClean="0">
                <a:latin typeface="Arial"/>
                <a:cs typeface="Arial"/>
              </a:rPr>
              <a:t>m</a:t>
            </a:r>
            <a:r>
              <a:rPr sz="2200" spc="-15" dirty="0" smtClean="0">
                <a:latin typeface="Arial"/>
                <a:cs typeface="Arial"/>
              </a:rPr>
              <a:t>ate</a:t>
            </a:r>
            <a:endParaRPr sz="2200" dirty="0">
              <a:latin typeface="Arial"/>
              <a:cs typeface="Arial"/>
            </a:endParaRPr>
          </a:p>
          <a:p>
            <a:pPr marL="697865" lvl="1" indent="-227965">
              <a:lnSpc>
                <a:spcPct val="100000"/>
              </a:lnSpc>
              <a:spcBef>
                <a:spcPts val="240"/>
              </a:spcBef>
              <a:buClr>
                <a:srgbClr val="808080"/>
              </a:buClr>
              <a:buFont typeface="Arial"/>
              <a:buChar char="•"/>
              <a:tabLst>
                <a:tab pos="698500" algn="l"/>
              </a:tabLst>
            </a:pPr>
            <a:r>
              <a:rPr sz="1900" spc="-120" dirty="0">
                <a:latin typeface="Arial"/>
                <a:cs typeface="Arial"/>
              </a:rPr>
              <a:t>T</a:t>
            </a:r>
            <a:r>
              <a:rPr sz="1900" spc="-10" dirty="0">
                <a:latin typeface="Arial"/>
                <a:cs typeface="Arial"/>
              </a:rPr>
              <a:t>ypically</a:t>
            </a:r>
            <a:r>
              <a:rPr sz="1900" spc="20" dirty="0">
                <a:latin typeface="Arial"/>
                <a:cs typeface="Arial"/>
              </a:rPr>
              <a:t> </a:t>
            </a:r>
            <a:r>
              <a:rPr sz="1900" spc="-15" dirty="0">
                <a:latin typeface="Arial"/>
                <a:cs typeface="Arial"/>
              </a:rPr>
              <a:t>based</a:t>
            </a:r>
            <a:r>
              <a:rPr sz="1900" spc="25" dirty="0">
                <a:latin typeface="Arial"/>
                <a:cs typeface="Arial"/>
              </a:rPr>
              <a:t> </a:t>
            </a:r>
            <a:r>
              <a:rPr sz="1900" spc="-15" dirty="0">
                <a:latin typeface="Arial"/>
                <a:cs typeface="Arial"/>
              </a:rPr>
              <a:t>on</a:t>
            </a:r>
            <a:r>
              <a:rPr sz="1900" spc="10" dirty="0">
                <a:latin typeface="Arial"/>
                <a:cs typeface="Arial"/>
              </a:rPr>
              <a:t> </a:t>
            </a:r>
            <a:r>
              <a:rPr lang="en-US" sz="1900" spc="-25" dirty="0" smtClean="0">
                <a:latin typeface="Arial"/>
                <a:cs typeface="Arial"/>
              </a:rPr>
              <a:t>historical data</a:t>
            </a:r>
            <a:endParaRPr sz="1900" dirty="0">
              <a:latin typeface="Arial"/>
              <a:cs typeface="Arial"/>
            </a:endParaRPr>
          </a:p>
          <a:p>
            <a:pPr marL="299085" indent="-286385">
              <a:lnSpc>
                <a:spcPct val="100000"/>
              </a:lnSpc>
              <a:spcBef>
                <a:spcPts val="250"/>
              </a:spcBef>
              <a:buClr>
                <a:srgbClr val="0070C0"/>
              </a:buClr>
              <a:buSzPct val="84090"/>
              <a:buFont typeface="Wingdings"/>
              <a:buChar char=""/>
              <a:tabLst>
                <a:tab pos="299720" algn="l"/>
              </a:tabLst>
            </a:pPr>
            <a:r>
              <a:rPr sz="2200" spc="-25" dirty="0">
                <a:latin typeface="Arial"/>
                <a:cs typeface="Arial"/>
              </a:rPr>
              <a:t>C</a:t>
            </a:r>
            <a:r>
              <a:rPr sz="2200" spc="-10" dirty="0">
                <a:latin typeface="Arial"/>
                <a:cs typeface="Arial"/>
              </a:rPr>
              <a:t>ontractor</a:t>
            </a:r>
            <a:r>
              <a:rPr sz="2200" dirty="0">
                <a:latin typeface="Arial"/>
                <a:cs typeface="Arial"/>
              </a:rPr>
              <a:t> </a:t>
            </a:r>
            <a:r>
              <a:rPr sz="2200" spc="-15" dirty="0">
                <a:latin typeface="Arial"/>
                <a:cs typeface="Arial"/>
              </a:rPr>
              <a:t>E</a:t>
            </a:r>
            <a:r>
              <a:rPr sz="2200" spc="-10" dirty="0">
                <a:latin typeface="Arial"/>
                <a:cs typeface="Arial"/>
              </a:rPr>
              <a:t>sti</a:t>
            </a:r>
            <a:r>
              <a:rPr sz="2200" spc="-25" dirty="0">
                <a:latin typeface="Arial"/>
                <a:cs typeface="Arial"/>
              </a:rPr>
              <a:t>m</a:t>
            </a:r>
            <a:r>
              <a:rPr sz="2200" spc="-15" dirty="0">
                <a:latin typeface="Arial"/>
                <a:cs typeface="Arial"/>
              </a:rPr>
              <a:t>ate</a:t>
            </a:r>
            <a:endParaRPr sz="2200" dirty="0">
              <a:latin typeface="Arial"/>
              <a:cs typeface="Arial"/>
            </a:endParaRPr>
          </a:p>
          <a:p>
            <a:pPr marL="697865" lvl="1" indent="-227965">
              <a:lnSpc>
                <a:spcPct val="100000"/>
              </a:lnSpc>
              <a:spcBef>
                <a:spcPts val="240"/>
              </a:spcBef>
              <a:buClr>
                <a:srgbClr val="808080"/>
              </a:buClr>
              <a:buFont typeface="Arial"/>
              <a:buChar char="•"/>
              <a:tabLst>
                <a:tab pos="698500" algn="l"/>
              </a:tabLst>
            </a:pPr>
            <a:r>
              <a:rPr sz="1900" spc="-20" dirty="0">
                <a:latin typeface="Arial"/>
                <a:cs typeface="Arial"/>
              </a:rPr>
              <a:t>C</a:t>
            </a:r>
            <a:r>
              <a:rPr sz="1900" spc="-10" dirty="0">
                <a:latin typeface="Arial"/>
                <a:cs typeface="Arial"/>
              </a:rPr>
              <a:t>ost</a:t>
            </a:r>
            <a:r>
              <a:rPr sz="1900" spc="-5" dirty="0">
                <a:latin typeface="Arial"/>
                <a:cs typeface="Arial"/>
              </a:rPr>
              <a:t> </a:t>
            </a:r>
            <a:r>
              <a:rPr sz="1900" spc="-15" dirty="0">
                <a:latin typeface="Arial"/>
                <a:cs typeface="Arial"/>
              </a:rPr>
              <a:t>and</a:t>
            </a:r>
            <a:r>
              <a:rPr sz="1900" spc="10" dirty="0">
                <a:latin typeface="Arial"/>
                <a:cs typeface="Arial"/>
              </a:rPr>
              <a:t> </a:t>
            </a:r>
            <a:r>
              <a:rPr sz="1900" spc="-10" dirty="0">
                <a:latin typeface="Arial"/>
                <a:cs typeface="Arial"/>
              </a:rPr>
              <a:t>mark-up</a:t>
            </a:r>
            <a:r>
              <a:rPr sz="1900" spc="25" dirty="0">
                <a:latin typeface="Arial"/>
                <a:cs typeface="Arial"/>
              </a:rPr>
              <a:t> </a:t>
            </a:r>
            <a:r>
              <a:rPr sz="1900" spc="-10" dirty="0">
                <a:latin typeface="Arial"/>
                <a:cs typeface="Arial"/>
              </a:rPr>
              <a:t>identifi</a:t>
            </a:r>
            <a:r>
              <a:rPr sz="1900" spc="-15" dirty="0">
                <a:latin typeface="Arial"/>
                <a:cs typeface="Arial"/>
              </a:rPr>
              <a:t>ed</a:t>
            </a:r>
            <a:r>
              <a:rPr sz="1900" spc="35" dirty="0">
                <a:latin typeface="Arial"/>
                <a:cs typeface="Arial"/>
              </a:rPr>
              <a:t> </a:t>
            </a:r>
            <a:r>
              <a:rPr sz="1900" spc="-10" dirty="0">
                <a:latin typeface="Arial"/>
                <a:cs typeface="Arial"/>
              </a:rPr>
              <a:t>separately</a:t>
            </a:r>
            <a:endParaRPr sz="1900" dirty="0">
              <a:latin typeface="Arial"/>
              <a:cs typeface="Arial"/>
            </a:endParaRPr>
          </a:p>
          <a:p>
            <a:pPr marL="697865" lvl="1" indent="-228600">
              <a:lnSpc>
                <a:spcPct val="100000"/>
              </a:lnSpc>
              <a:spcBef>
                <a:spcPts val="225"/>
              </a:spcBef>
              <a:buClr>
                <a:srgbClr val="808080"/>
              </a:buClr>
              <a:buFont typeface="Arial"/>
              <a:buChar char="•"/>
              <a:tabLst>
                <a:tab pos="698500" algn="l"/>
              </a:tabLst>
            </a:pPr>
            <a:r>
              <a:rPr sz="1900" spc="-25" dirty="0">
                <a:latin typeface="Arial"/>
                <a:cs typeface="Arial"/>
              </a:rPr>
              <a:t>S</a:t>
            </a:r>
            <a:r>
              <a:rPr sz="1900" spc="-15" dirty="0">
                <a:latin typeface="Arial"/>
                <a:cs typeface="Arial"/>
              </a:rPr>
              <a:t>ome</a:t>
            </a:r>
            <a:r>
              <a:rPr sz="1900" dirty="0">
                <a:latin typeface="Arial"/>
                <a:cs typeface="Arial"/>
              </a:rPr>
              <a:t> </a:t>
            </a:r>
            <a:r>
              <a:rPr sz="1900" spc="-10" dirty="0">
                <a:latin typeface="Arial"/>
                <a:cs typeface="Arial"/>
              </a:rPr>
              <a:t>i</a:t>
            </a:r>
            <a:r>
              <a:rPr sz="1900" spc="-15" dirty="0">
                <a:latin typeface="Arial"/>
                <a:cs typeface="Arial"/>
              </a:rPr>
              <a:t>tems</a:t>
            </a:r>
            <a:r>
              <a:rPr sz="1900" spc="10" dirty="0">
                <a:latin typeface="Arial"/>
                <a:cs typeface="Arial"/>
              </a:rPr>
              <a:t> </a:t>
            </a:r>
            <a:r>
              <a:rPr sz="1900" spc="-15" dirty="0">
                <a:latin typeface="Arial"/>
                <a:cs typeface="Arial"/>
              </a:rPr>
              <a:t>b</a:t>
            </a:r>
            <a:r>
              <a:rPr sz="1900" spc="-10" dirty="0">
                <a:latin typeface="Arial"/>
                <a:cs typeface="Arial"/>
              </a:rPr>
              <a:t>i</a:t>
            </a:r>
            <a:r>
              <a:rPr sz="1900" spc="-15" dirty="0">
                <a:latin typeface="Arial"/>
                <a:cs typeface="Arial"/>
              </a:rPr>
              <a:t>d</a:t>
            </a:r>
            <a:r>
              <a:rPr sz="1900" spc="25" dirty="0">
                <a:latin typeface="Arial"/>
                <a:cs typeface="Arial"/>
              </a:rPr>
              <a:t> </a:t>
            </a:r>
            <a:r>
              <a:rPr sz="1900" spc="-10" dirty="0">
                <a:latin typeface="Arial"/>
                <a:cs typeface="Arial"/>
              </a:rPr>
              <a:t>i</a:t>
            </a:r>
            <a:r>
              <a:rPr sz="1900" spc="-15" dirty="0">
                <a:latin typeface="Arial"/>
                <a:cs typeface="Arial"/>
              </a:rPr>
              <a:t>n</a:t>
            </a:r>
            <a:r>
              <a:rPr sz="1900" dirty="0">
                <a:latin typeface="Arial"/>
                <a:cs typeface="Arial"/>
              </a:rPr>
              <a:t> </a:t>
            </a:r>
            <a:r>
              <a:rPr sz="1900" spc="-20" dirty="0">
                <a:latin typeface="Arial"/>
                <a:cs typeface="Arial"/>
              </a:rPr>
              <a:t>R</a:t>
            </a:r>
            <a:r>
              <a:rPr sz="1900" spc="-10" dirty="0">
                <a:latin typeface="Arial"/>
                <a:cs typeface="Arial"/>
              </a:rPr>
              <a:t>F</a:t>
            </a:r>
            <a:r>
              <a:rPr sz="1900" spc="-15" dirty="0">
                <a:latin typeface="Arial"/>
                <a:cs typeface="Arial"/>
              </a:rPr>
              <a:t>P</a:t>
            </a:r>
            <a:endParaRPr sz="1900" dirty="0">
              <a:latin typeface="Arial"/>
              <a:cs typeface="Arial"/>
            </a:endParaRPr>
          </a:p>
          <a:p>
            <a:pPr marL="299085" indent="-286385">
              <a:lnSpc>
                <a:spcPct val="100000"/>
              </a:lnSpc>
              <a:spcBef>
                <a:spcPts val="250"/>
              </a:spcBef>
              <a:buClr>
                <a:srgbClr val="0070C0"/>
              </a:buClr>
              <a:buSzPct val="84090"/>
              <a:buFont typeface="Wingdings"/>
              <a:buChar char=""/>
              <a:tabLst>
                <a:tab pos="299720" algn="l"/>
              </a:tabLst>
            </a:pPr>
            <a:r>
              <a:rPr sz="2200" spc="-15" dirty="0">
                <a:latin typeface="Arial"/>
                <a:cs typeface="Arial"/>
              </a:rPr>
              <a:t>Independent </a:t>
            </a:r>
            <a:r>
              <a:rPr sz="2200" spc="-25" dirty="0">
                <a:latin typeface="Arial"/>
                <a:cs typeface="Arial"/>
              </a:rPr>
              <a:t>C</a:t>
            </a:r>
            <a:r>
              <a:rPr sz="2200" spc="-15" dirty="0">
                <a:latin typeface="Arial"/>
                <a:cs typeface="Arial"/>
              </a:rPr>
              <a:t>o</a:t>
            </a:r>
            <a:r>
              <a:rPr sz="2200" spc="-10" dirty="0">
                <a:latin typeface="Arial"/>
                <a:cs typeface="Arial"/>
              </a:rPr>
              <a:t>st</a:t>
            </a:r>
            <a:r>
              <a:rPr sz="2200" dirty="0">
                <a:latin typeface="Arial"/>
                <a:cs typeface="Arial"/>
              </a:rPr>
              <a:t> </a:t>
            </a:r>
            <a:r>
              <a:rPr sz="2200" spc="-15" dirty="0">
                <a:latin typeface="Arial"/>
                <a:cs typeface="Arial"/>
              </a:rPr>
              <a:t>E</a:t>
            </a:r>
            <a:r>
              <a:rPr sz="2200" spc="-10" dirty="0">
                <a:latin typeface="Arial"/>
                <a:cs typeface="Arial"/>
              </a:rPr>
              <a:t>sti</a:t>
            </a:r>
            <a:r>
              <a:rPr sz="2200" spc="-25" dirty="0">
                <a:latin typeface="Arial"/>
                <a:cs typeface="Arial"/>
              </a:rPr>
              <a:t>m</a:t>
            </a:r>
            <a:r>
              <a:rPr sz="2200" spc="-15" dirty="0">
                <a:latin typeface="Arial"/>
                <a:cs typeface="Arial"/>
              </a:rPr>
              <a:t>ate</a:t>
            </a:r>
            <a:r>
              <a:rPr sz="2200" spc="10" dirty="0">
                <a:latin typeface="Arial"/>
                <a:cs typeface="Arial"/>
              </a:rPr>
              <a:t> </a:t>
            </a:r>
            <a:r>
              <a:rPr sz="2200" spc="-10" dirty="0">
                <a:latin typeface="Arial"/>
                <a:cs typeface="Arial"/>
              </a:rPr>
              <a:t>(I</a:t>
            </a:r>
            <a:r>
              <a:rPr sz="2200" spc="-25" dirty="0">
                <a:latin typeface="Arial"/>
                <a:cs typeface="Arial"/>
              </a:rPr>
              <a:t>C</a:t>
            </a:r>
            <a:r>
              <a:rPr sz="2200" spc="-15" dirty="0">
                <a:latin typeface="Arial"/>
                <a:cs typeface="Arial"/>
              </a:rPr>
              <a:t>E)</a:t>
            </a:r>
            <a:endParaRPr sz="2200" dirty="0">
              <a:latin typeface="Arial"/>
              <a:cs typeface="Arial"/>
            </a:endParaRPr>
          </a:p>
          <a:p>
            <a:pPr marL="697865" lvl="1" indent="-227965">
              <a:lnSpc>
                <a:spcPct val="100000"/>
              </a:lnSpc>
              <a:spcBef>
                <a:spcPts val="240"/>
              </a:spcBef>
              <a:buClr>
                <a:srgbClr val="808080"/>
              </a:buClr>
              <a:buFont typeface="Arial"/>
              <a:buChar char="•"/>
              <a:tabLst>
                <a:tab pos="698500" algn="l"/>
              </a:tabLst>
            </a:pPr>
            <a:r>
              <a:rPr sz="1900" spc="-20" dirty="0">
                <a:latin typeface="Arial"/>
                <a:cs typeface="Arial"/>
              </a:rPr>
              <a:t>C</a:t>
            </a:r>
            <a:r>
              <a:rPr sz="1900" spc="-10" dirty="0">
                <a:latin typeface="Arial"/>
                <a:cs typeface="Arial"/>
              </a:rPr>
              <a:t>ost</a:t>
            </a:r>
            <a:r>
              <a:rPr sz="1900" spc="-5" dirty="0">
                <a:latin typeface="Arial"/>
                <a:cs typeface="Arial"/>
              </a:rPr>
              <a:t> </a:t>
            </a:r>
            <a:r>
              <a:rPr sz="1900" spc="-10" dirty="0">
                <a:latin typeface="Arial"/>
                <a:cs typeface="Arial"/>
              </a:rPr>
              <a:t>validati</a:t>
            </a:r>
            <a:r>
              <a:rPr sz="1900" spc="-15" dirty="0">
                <a:latin typeface="Arial"/>
                <a:cs typeface="Arial"/>
              </a:rPr>
              <a:t>on</a:t>
            </a:r>
            <a:endParaRPr sz="1900" dirty="0">
              <a:latin typeface="Arial"/>
              <a:cs typeface="Arial"/>
            </a:endParaRPr>
          </a:p>
          <a:p>
            <a:pPr marL="697865" lvl="1" indent="-227965">
              <a:lnSpc>
                <a:spcPct val="100000"/>
              </a:lnSpc>
              <a:spcBef>
                <a:spcPts val="225"/>
              </a:spcBef>
              <a:buClr>
                <a:srgbClr val="808080"/>
              </a:buClr>
              <a:buFont typeface="Arial"/>
              <a:buChar char="•"/>
              <a:tabLst>
                <a:tab pos="698500" algn="l"/>
              </a:tabLst>
            </a:pPr>
            <a:r>
              <a:rPr sz="1900" spc="-10" dirty="0">
                <a:latin typeface="Arial"/>
                <a:cs typeface="Arial"/>
              </a:rPr>
              <a:t>“</a:t>
            </a:r>
            <a:r>
              <a:rPr sz="1900" spc="-20" dirty="0">
                <a:latin typeface="Arial"/>
                <a:cs typeface="Arial"/>
              </a:rPr>
              <a:t>C</a:t>
            </a:r>
            <a:r>
              <a:rPr sz="1900" spc="-15" dirty="0">
                <a:latin typeface="Arial"/>
                <a:cs typeface="Arial"/>
              </a:rPr>
              <a:t>ompet</a:t>
            </a:r>
            <a:r>
              <a:rPr sz="1900" spc="-10" dirty="0">
                <a:latin typeface="Arial"/>
                <a:cs typeface="Arial"/>
              </a:rPr>
              <a:t>i</a:t>
            </a:r>
            <a:r>
              <a:rPr sz="1900" spc="-15" dirty="0">
                <a:latin typeface="Arial"/>
                <a:cs typeface="Arial"/>
              </a:rPr>
              <a:t>ng</a:t>
            </a:r>
            <a:r>
              <a:rPr sz="1900" spc="35" dirty="0">
                <a:latin typeface="Arial"/>
                <a:cs typeface="Arial"/>
              </a:rPr>
              <a:t> </a:t>
            </a:r>
            <a:r>
              <a:rPr sz="1900" spc="-20" dirty="0">
                <a:latin typeface="Arial"/>
                <a:cs typeface="Arial"/>
              </a:rPr>
              <a:t>C</a:t>
            </a:r>
            <a:r>
              <a:rPr sz="1900" spc="-10" dirty="0">
                <a:latin typeface="Arial"/>
                <a:cs typeface="Arial"/>
              </a:rPr>
              <a:t>ontractor”</a:t>
            </a:r>
            <a:r>
              <a:rPr sz="1900" spc="25" dirty="0">
                <a:latin typeface="Arial"/>
                <a:cs typeface="Arial"/>
              </a:rPr>
              <a:t> </a:t>
            </a:r>
            <a:r>
              <a:rPr sz="1900" spc="-10" dirty="0">
                <a:latin typeface="Arial"/>
                <a:cs typeface="Arial"/>
              </a:rPr>
              <a:t>approach</a:t>
            </a:r>
            <a:endParaRPr sz="1900" dirty="0">
              <a:latin typeface="Arial"/>
              <a:cs typeface="Arial"/>
            </a:endParaRPr>
          </a:p>
        </p:txBody>
      </p:sp>
      <p:sp>
        <p:nvSpPr>
          <p:cNvPr id="6" name="object 6"/>
          <p:cNvSpPr txBox="1"/>
          <p:nvPr/>
        </p:nvSpPr>
        <p:spPr>
          <a:xfrm>
            <a:off x="2898139" y="5429142"/>
            <a:ext cx="6026150" cy="1077218"/>
          </a:xfrm>
          <a:prstGeom prst="rect">
            <a:avLst/>
          </a:prstGeom>
        </p:spPr>
        <p:txBody>
          <a:bodyPr vert="horz" wrap="square" lIns="0" tIns="0" rIns="0" bIns="0" rtlCol="0">
            <a:spAutoFit/>
          </a:bodyPr>
          <a:lstStyle/>
          <a:p>
            <a:pPr marL="355600" marR="5080" indent="-342900">
              <a:lnSpc>
                <a:spcPts val="2810"/>
              </a:lnSpc>
              <a:buClr>
                <a:srgbClr val="002060"/>
              </a:buClr>
              <a:buSzPct val="109615"/>
              <a:buFont typeface="Arial"/>
              <a:buChar char="•"/>
              <a:tabLst>
                <a:tab pos="355600" algn="l"/>
              </a:tabLst>
            </a:pPr>
            <a:r>
              <a:rPr sz="2600" dirty="0">
                <a:latin typeface="Arial"/>
                <a:cs typeface="Arial"/>
              </a:rPr>
              <a:t>U</a:t>
            </a:r>
            <a:r>
              <a:rPr sz="2600" spc="5" dirty="0">
                <a:latin typeface="Arial"/>
                <a:cs typeface="Arial"/>
              </a:rPr>
              <a:t>n</a:t>
            </a:r>
            <a:r>
              <a:rPr sz="2600" spc="-5" dirty="0">
                <a:latin typeface="Arial"/>
                <a:cs typeface="Arial"/>
              </a:rPr>
              <a:t>i</a:t>
            </a:r>
            <a:r>
              <a:rPr sz="2600" dirty="0">
                <a:latin typeface="Arial"/>
                <a:cs typeface="Arial"/>
              </a:rPr>
              <a:t>t</a:t>
            </a:r>
            <a:r>
              <a:rPr sz="2600" spc="-20" dirty="0">
                <a:latin typeface="Arial"/>
                <a:cs typeface="Arial"/>
              </a:rPr>
              <a:t> </a:t>
            </a:r>
            <a:r>
              <a:rPr sz="2600" dirty="0">
                <a:latin typeface="Arial"/>
                <a:cs typeface="Arial"/>
              </a:rPr>
              <a:t>P</a:t>
            </a:r>
            <a:r>
              <a:rPr sz="2600" spc="-5" dirty="0">
                <a:latin typeface="Arial"/>
                <a:cs typeface="Arial"/>
              </a:rPr>
              <a:t>ri</a:t>
            </a:r>
            <a:r>
              <a:rPr sz="2600" spc="5" dirty="0">
                <a:latin typeface="Arial"/>
                <a:cs typeface="Arial"/>
              </a:rPr>
              <a:t>ce</a:t>
            </a:r>
            <a:r>
              <a:rPr sz="2600" dirty="0">
                <a:latin typeface="Arial"/>
                <a:cs typeface="Arial"/>
              </a:rPr>
              <a:t>,</a:t>
            </a:r>
            <a:r>
              <a:rPr sz="2600" spc="-20" dirty="0">
                <a:latin typeface="Arial"/>
                <a:cs typeface="Arial"/>
              </a:rPr>
              <a:t> </a:t>
            </a:r>
            <a:r>
              <a:rPr lang="en-US" sz="2600" spc="-20" dirty="0" smtClean="0">
                <a:latin typeface="Arial"/>
                <a:cs typeface="Arial"/>
              </a:rPr>
              <a:t>Guaranteed Maximum Price</a:t>
            </a:r>
            <a:r>
              <a:rPr sz="2600" dirty="0" smtClean="0">
                <a:latin typeface="Arial"/>
                <a:cs typeface="Arial"/>
              </a:rPr>
              <a:t>,</a:t>
            </a:r>
            <a:r>
              <a:rPr sz="2600" spc="-20" dirty="0" smtClean="0">
                <a:latin typeface="Arial"/>
                <a:cs typeface="Arial"/>
              </a:rPr>
              <a:t> </a:t>
            </a:r>
            <a:r>
              <a:rPr sz="2600" spc="5" dirty="0">
                <a:latin typeface="Arial"/>
                <a:cs typeface="Arial"/>
              </a:rPr>
              <a:t>o</a:t>
            </a:r>
            <a:r>
              <a:rPr sz="2600" dirty="0">
                <a:latin typeface="Arial"/>
                <a:cs typeface="Arial"/>
              </a:rPr>
              <a:t>r</a:t>
            </a:r>
            <a:r>
              <a:rPr sz="2600" spc="-10" dirty="0">
                <a:latin typeface="Arial"/>
                <a:cs typeface="Arial"/>
              </a:rPr>
              <a:t> </a:t>
            </a:r>
            <a:r>
              <a:rPr sz="2600" spc="5" dirty="0">
                <a:latin typeface="Arial"/>
                <a:cs typeface="Arial"/>
              </a:rPr>
              <a:t>b</a:t>
            </a:r>
            <a:r>
              <a:rPr sz="2600" spc="-5" dirty="0">
                <a:latin typeface="Arial"/>
                <a:cs typeface="Arial"/>
              </a:rPr>
              <a:t>l</a:t>
            </a:r>
            <a:r>
              <a:rPr sz="2600" spc="5" dirty="0">
                <a:latin typeface="Arial"/>
                <a:cs typeface="Arial"/>
              </a:rPr>
              <a:t>end </a:t>
            </a:r>
            <a:r>
              <a:rPr sz="2600" spc="-5" dirty="0" smtClean="0">
                <a:latin typeface="Arial"/>
                <a:cs typeface="Arial"/>
              </a:rPr>
              <a:t>(</a:t>
            </a:r>
            <a:r>
              <a:rPr sz="2600" dirty="0" smtClean="0">
                <a:latin typeface="Arial"/>
                <a:cs typeface="Arial"/>
              </a:rPr>
              <a:t>S</a:t>
            </a:r>
            <a:r>
              <a:rPr sz="2600" spc="5" dirty="0" smtClean="0">
                <a:latin typeface="Arial"/>
                <a:cs typeface="Arial"/>
              </a:rPr>
              <a:t>chedu</a:t>
            </a:r>
            <a:r>
              <a:rPr sz="2600" spc="-5" dirty="0" smtClean="0">
                <a:latin typeface="Arial"/>
                <a:cs typeface="Arial"/>
              </a:rPr>
              <a:t>l</a:t>
            </a:r>
            <a:r>
              <a:rPr sz="2600" spc="5" dirty="0" smtClean="0">
                <a:latin typeface="Arial"/>
                <a:cs typeface="Arial"/>
              </a:rPr>
              <a:t>e</a:t>
            </a:r>
            <a:r>
              <a:rPr lang="en-US" sz="2600" spc="5" dirty="0" smtClean="0">
                <a:latin typeface="Arial"/>
                <a:cs typeface="Arial"/>
              </a:rPr>
              <a:t> of Values</a:t>
            </a:r>
            <a:r>
              <a:rPr sz="2600" dirty="0" smtClean="0">
                <a:latin typeface="Arial"/>
                <a:cs typeface="Arial"/>
              </a:rPr>
              <a:t>)</a:t>
            </a:r>
            <a:r>
              <a:rPr sz="2600" spc="-35" dirty="0" smtClean="0">
                <a:latin typeface="Arial"/>
                <a:cs typeface="Arial"/>
              </a:rPr>
              <a:t> </a:t>
            </a:r>
            <a:r>
              <a:rPr sz="2600" spc="5" dirty="0">
                <a:latin typeface="Arial"/>
                <a:cs typeface="Arial"/>
              </a:rPr>
              <a:t>ca</a:t>
            </a:r>
            <a:r>
              <a:rPr sz="2600" dirty="0">
                <a:latin typeface="Arial"/>
                <a:cs typeface="Arial"/>
              </a:rPr>
              <a:t>n </a:t>
            </a:r>
            <a:r>
              <a:rPr sz="2600" spc="5" dirty="0">
                <a:latin typeface="Arial"/>
                <a:cs typeface="Arial"/>
              </a:rPr>
              <a:t>b</a:t>
            </a:r>
            <a:r>
              <a:rPr sz="2600" dirty="0">
                <a:latin typeface="Arial"/>
                <a:cs typeface="Arial"/>
              </a:rPr>
              <a:t>e </a:t>
            </a:r>
            <a:r>
              <a:rPr sz="2600" spc="5" dirty="0">
                <a:latin typeface="Arial"/>
                <a:cs typeface="Arial"/>
              </a:rPr>
              <a:t>used.</a:t>
            </a:r>
            <a:endParaRPr sz="2600" dirty="0">
              <a:latin typeface="Arial"/>
              <a:cs typeface="Arial"/>
            </a:endParaRPr>
          </a:p>
        </p:txBody>
      </p:sp>
      <p:sp>
        <p:nvSpPr>
          <p:cNvPr id="7" name="object 7"/>
          <p:cNvSpPr/>
          <p:nvPr/>
        </p:nvSpPr>
        <p:spPr>
          <a:xfrm>
            <a:off x="3368040" y="6612635"/>
            <a:ext cx="108585" cy="245745"/>
          </a:xfrm>
          <a:custGeom>
            <a:avLst/>
            <a:gdLst/>
            <a:ahLst/>
            <a:cxnLst/>
            <a:rect l="l" t="t" r="r" b="b"/>
            <a:pathLst>
              <a:path w="108585" h="245745">
                <a:moveTo>
                  <a:pt x="0" y="245364"/>
                </a:moveTo>
                <a:lnTo>
                  <a:pt x="108191" y="245364"/>
                </a:lnTo>
                <a:lnTo>
                  <a:pt x="108191" y="0"/>
                </a:lnTo>
                <a:lnTo>
                  <a:pt x="0" y="0"/>
                </a:lnTo>
                <a:lnTo>
                  <a:pt x="0" y="245364"/>
                </a:lnTo>
                <a:close/>
              </a:path>
            </a:pathLst>
          </a:custGeom>
          <a:solidFill>
            <a:srgbClr val="000000"/>
          </a:solidFill>
        </p:spPr>
        <p:txBody>
          <a:bodyPr wrap="square" lIns="0" tIns="0" rIns="0" bIns="0" rtlCol="0"/>
          <a:lstStyle/>
          <a:p>
            <a:endParaRPr/>
          </a:p>
        </p:txBody>
      </p:sp>
      <p:sp>
        <p:nvSpPr>
          <p:cNvPr id="8" name="object 8"/>
          <p:cNvSpPr txBox="1">
            <a:spLocks noGrp="1"/>
          </p:cNvSpPr>
          <p:nvPr>
            <p:ph type="title"/>
          </p:nvPr>
        </p:nvSpPr>
        <p:spPr>
          <a:xfrm>
            <a:off x="313944" y="1343036"/>
            <a:ext cx="8516111" cy="553998"/>
          </a:xfrm>
          <a:prstGeom prst="rect">
            <a:avLst/>
          </a:prstGeom>
        </p:spPr>
        <p:txBody>
          <a:bodyPr vert="horz" wrap="square" lIns="0" tIns="0" rIns="0" bIns="0" rtlCol="0">
            <a:spAutoFit/>
          </a:bodyPr>
          <a:lstStyle/>
          <a:p>
            <a:pPr marL="840105">
              <a:lnSpc>
                <a:spcPct val="100000"/>
              </a:lnSpc>
            </a:pPr>
            <a:r>
              <a:rPr sz="3600" dirty="0"/>
              <a:t>St</a:t>
            </a:r>
            <a:r>
              <a:rPr sz="3600" spc="50" dirty="0"/>
              <a:t>a</a:t>
            </a:r>
            <a:r>
              <a:rPr sz="3600" spc="-5" dirty="0"/>
              <a:t>g</a:t>
            </a:r>
            <a:r>
              <a:rPr sz="3600" dirty="0"/>
              <a:t>e</a:t>
            </a:r>
            <a:r>
              <a:rPr sz="3600" spc="-10" dirty="0"/>
              <a:t> </a:t>
            </a:r>
            <a:r>
              <a:rPr sz="3600" spc="-5" dirty="0"/>
              <a:t>1</a:t>
            </a:r>
            <a:r>
              <a:rPr sz="3600" dirty="0"/>
              <a:t>:</a:t>
            </a:r>
            <a:r>
              <a:rPr sz="3600" spc="-5" dirty="0"/>
              <a:t> </a:t>
            </a:r>
            <a:r>
              <a:rPr sz="3600" dirty="0"/>
              <a:t>Pri</a:t>
            </a:r>
            <a:r>
              <a:rPr sz="3600" spc="-5" dirty="0"/>
              <a:t>c</a:t>
            </a:r>
            <a:r>
              <a:rPr sz="3600" dirty="0"/>
              <a:t>i</a:t>
            </a:r>
            <a:r>
              <a:rPr sz="3600" spc="-5" dirty="0"/>
              <a:t>n</a:t>
            </a:r>
            <a:r>
              <a:rPr sz="3600" dirty="0"/>
              <a:t>g</a:t>
            </a:r>
            <a:r>
              <a:rPr sz="3600" spc="-10" dirty="0"/>
              <a:t> </a:t>
            </a:r>
            <a:r>
              <a:rPr sz="3600" dirty="0"/>
              <a:t>O</a:t>
            </a:r>
            <a:r>
              <a:rPr sz="3600" spc="-95" dirty="0"/>
              <a:t>v</a:t>
            </a:r>
            <a:r>
              <a:rPr sz="3600" spc="-5" dirty="0"/>
              <a:t>e</a:t>
            </a:r>
            <a:r>
              <a:rPr sz="3600" spc="220" dirty="0"/>
              <a:t>r</a:t>
            </a:r>
            <a:r>
              <a:rPr sz="3600" dirty="0"/>
              <a:t>vi</a:t>
            </a:r>
            <a:r>
              <a:rPr sz="3600" spc="-5" dirty="0"/>
              <a:t>ew</a:t>
            </a:r>
          </a:p>
        </p:txBody>
      </p:sp>
      <p:sp>
        <p:nvSpPr>
          <p:cNvPr id="9" name="object 9"/>
          <p:cNvSpPr/>
          <p:nvPr/>
        </p:nvSpPr>
        <p:spPr>
          <a:xfrm>
            <a:off x="790955" y="2947415"/>
            <a:ext cx="1466087" cy="1161287"/>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481327" y="3752088"/>
            <a:ext cx="85344" cy="85344"/>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838200" y="2971800"/>
            <a:ext cx="1371600" cy="106680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838200" y="2971800"/>
            <a:ext cx="1371600" cy="1066800"/>
          </a:xfrm>
          <a:custGeom>
            <a:avLst/>
            <a:gdLst/>
            <a:ahLst/>
            <a:cxnLst/>
            <a:rect l="l" t="t" r="r" b="b"/>
            <a:pathLst>
              <a:path w="1371600" h="1066800">
                <a:moveTo>
                  <a:pt x="0" y="1066800"/>
                </a:moveTo>
                <a:lnTo>
                  <a:pt x="685800" y="0"/>
                </a:lnTo>
                <a:lnTo>
                  <a:pt x="1371600" y="1066800"/>
                </a:lnTo>
                <a:lnTo>
                  <a:pt x="0" y="1066800"/>
                </a:lnTo>
                <a:close/>
              </a:path>
            </a:pathLst>
          </a:custGeom>
          <a:ln w="9525">
            <a:solidFill>
              <a:srgbClr val="4A7EBB"/>
            </a:solidFill>
          </a:ln>
        </p:spPr>
        <p:txBody>
          <a:bodyPr wrap="square" lIns="0" tIns="0" rIns="0" bIns="0" rtlCol="0"/>
          <a:lstStyle/>
          <a:p>
            <a:endParaRPr/>
          </a:p>
        </p:txBody>
      </p:sp>
      <p:sp>
        <p:nvSpPr>
          <p:cNvPr id="13" name="object 13"/>
          <p:cNvSpPr txBox="1"/>
          <p:nvPr/>
        </p:nvSpPr>
        <p:spPr>
          <a:xfrm>
            <a:off x="1121791" y="2657695"/>
            <a:ext cx="802640" cy="228600"/>
          </a:xfrm>
          <a:prstGeom prst="rect">
            <a:avLst/>
          </a:prstGeom>
        </p:spPr>
        <p:txBody>
          <a:bodyPr vert="horz" wrap="square" lIns="0" tIns="0" rIns="0" bIns="0" rtlCol="0">
            <a:spAutoFit/>
          </a:bodyPr>
          <a:lstStyle/>
          <a:p>
            <a:pPr marL="12700">
              <a:lnSpc>
                <a:spcPct val="100000"/>
              </a:lnSpc>
            </a:pPr>
            <a:r>
              <a:rPr sz="1600" spc="-25" dirty="0">
                <a:latin typeface="Arial"/>
                <a:cs typeface="Arial"/>
              </a:rPr>
              <a:t>O</a:t>
            </a:r>
            <a:r>
              <a:rPr sz="1600" spc="-15" dirty="0">
                <a:latin typeface="Arial"/>
                <a:cs typeface="Arial"/>
              </a:rPr>
              <a:t>WNER</a:t>
            </a:r>
            <a:endParaRPr sz="1600">
              <a:latin typeface="Arial"/>
              <a:cs typeface="Arial"/>
            </a:endParaRPr>
          </a:p>
        </p:txBody>
      </p:sp>
      <p:sp>
        <p:nvSpPr>
          <p:cNvPr id="14" name="object 14"/>
          <p:cNvSpPr txBox="1"/>
          <p:nvPr/>
        </p:nvSpPr>
        <p:spPr>
          <a:xfrm>
            <a:off x="307374" y="3953100"/>
            <a:ext cx="363855" cy="228600"/>
          </a:xfrm>
          <a:prstGeom prst="rect">
            <a:avLst/>
          </a:prstGeom>
        </p:spPr>
        <p:txBody>
          <a:bodyPr vert="horz" wrap="square" lIns="0" tIns="0" rIns="0" bIns="0" rtlCol="0">
            <a:spAutoFit/>
          </a:bodyPr>
          <a:lstStyle/>
          <a:p>
            <a:pPr marL="12700">
              <a:lnSpc>
                <a:spcPct val="100000"/>
              </a:lnSpc>
            </a:pPr>
            <a:r>
              <a:rPr sz="1600" spc="-10" dirty="0">
                <a:latin typeface="Arial"/>
                <a:cs typeface="Arial"/>
              </a:rPr>
              <a:t>ICE</a:t>
            </a:r>
            <a:endParaRPr sz="1600">
              <a:latin typeface="Arial"/>
              <a:cs typeface="Arial"/>
            </a:endParaRPr>
          </a:p>
        </p:txBody>
      </p:sp>
      <p:sp>
        <p:nvSpPr>
          <p:cNvPr id="15" name="object 15"/>
          <p:cNvSpPr txBox="1"/>
          <p:nvPr/>
        </p:nvSpPr>
        <p:spPr>
          <a:xfrm>
            <a:off x="2288486" y="3953100"/>
            <a:ext cx="644525" cy="228600"/>
          </a:xfrm>
          <a:prstGeom prst="rect">
            <a:avLst/>
          </a:prstGeom>
        </p:spPr>
        <p:txBody>
          <a:bodyPr vert="horz" wrap="square" lIns="0" tIns="0" rIns="0" bIns="0" rtlCol="0">
            <a:spAutoFit/>
          </a:bodyPr>
          <a:lstStyle/>
          <a:p>
            <a:pPr marL="12700">
              <a:lnSpc>
                <a:spcPct val="100000"/>
              </a:lnSpc>
            </a:pPr>
            <a:r>
              <a:rPr sz="1600" spc="-15" dirty="0">
                <a:latin typeface="Arial"/>
                <a:cs typeface="Arial"/>
              </a:rPr>
              <a:t>CM</a:t>
            </a:r>
            <a:r>
              <a:rPr sz="1600" spc="-25" dirty="0">
                <a:latin typeface="Arial"/>
                <a:cs typeface="Arial"/>
              </a:rPr>
              <a:t>G</a:t>
            </a:r>
            <a:r>
              <a:rPr sz="1600" spc="-15" dirty="0">
                <a:latin typeface="Arial"/>
                <a:cs typeface="Arial"/>
              </a:rPr>
              <a:t>C</a:t>
            </a:r>
            <a:endParaRPr sz="1600">
              <a:latin typeface="Arial"/>
              <a:cs typeface="Arial"/>
            </a:endParaRPr>
          </a:p>
        </p:txBody>
      </p:sp>
      <p:sp>
        <p:nvSpPr>
          <p:cNvPr id="16" name="object 16"/>
          <p:cNvSpPr/>
          <p:nvPr/>
        </p:nvSpPr>
        <p:spPr>
          <a:xfrm>
            <a:off x="454151" y="2944368"/>
            <a:ext cx="844295" cy="1072895"/>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624020" y="3102352"/>
            <a:ext cx="504825" cy="721360"/>
          </a:xfrm>
          <a:custGeom>
            <a:avLst/>
            <a:gdLst/>
            <a:ahLst/>
            <a:cxnLst/>
            <a:rect l="l" t="t" r="r" b="b"/>
            <a:pathLst>
              <a:path w="504825" h="721360">
                <a:moveTo>
                  <a:pt x="0" y="720801"/>
                </a:moveTo>
                <a:lnTo>
                  <a:pt x="504558" y="0"/>
                </a:lnTo>
              </a:path>
            </a:pathLst>
          </a:custGeom>
          <a:ln w="25399">
            <a:solidFill>
              <a:srgbClr val="4F81BD"/>
            </a:solidFill>
          </a:ln>
        </p:spPr>
        <p:txBody>
          <a:bodyPr wrap="square" lIns="0" tIns="0" rIns="0" bIns="0" rtlCol="0"/>
          <a:lstStyle/>
          <a:p>
            <a:endParaRPr/>
          </a:p>
        </p:txBody>
      </p:sp>
      <p:sp>
        <p:nvSpPr>
          <p:cNvPr id="18" name="object 18"/>
          <p:cNvSpPr/>
          <p:nvPr/>
        </p:nvSpPr>
        <p:spPr>
          <a:xfrm>
            <a:off x="1048464" y="3102353"/>
            <a:ext cx="80645" cy="88265"/>
          </a:xfrm>
          <a:custGeom>
            <a:avLst/>
            <a:gdLst/>
            <a:ahLst/>
            <a:cxnLst/>
            <a:rect l="l" t="t" r="r" b="b"/>
            <a:pathLst>
              <a:path w="80644" h="88264">
                <a:moveTo>
                  <a:pt x="0" y="36931"/>
                </a:moveTo>
                <a:lnTo>
                  <a:pt x="80111" y="0"/>
                </a:lnTo>
                <a:lnTo>
                  <a:pt x="72821" y="87909"/>
                </a:lnTo>
              </a:path>
            </a:pathLst>
          </a:custGeom>
          <a:ln w="25400">
            <a:solidFill>
              <a:srgbClr val="4F81BD"/>
            </a:solidFill>
          </a:ln>
        </p:spPr>
        <p:txBody>
          <a:bodyPr wrap="square" lIns="0" tIns="0" rIns="0" bIns="0" rtlCol="0"/>
          <a:lstStyle/>
          <a:p>
            <a:endParaRPr/>
          </a:p>
        </p:txBody>
      </p:sp>
      <p:sp>
        <p:nvSpPr>
          <p:cNvPr id="19" name="object 19"/>
          <p:cNvSpPr/>
          <p:nvPr/>
        </p:nvSpPr>
        <p:spPr>
          <a:xfrm>
            <a:off x="624018" y="3735236"/>
            <a:ext cx="80645" cy="88265"/>
          </a:xfrm>
          <a:custGeom>
            <a:avLst/>
            <a:gdLst/>
            <a:ahLst/>
            <a:cxnLst/>
            <a:rect l="l" t="t" r="r" b="b"/>
            <a:pathLst>
              <a:path w="80645" h="88264">
                <a:moveTo>
                  <a:pt x="80111" y="50977"/>
                </a:moveTo>
                <a:lnTo>
                  <a:pt x="0" y="87922"/>
                </a:lnTo>
                <a:lnTo>
                  <a:pt x="7277" y="0"/>
                </a:lnTo>
              </a:path>
            </a:pathLst>
          </a:custGeom>
          <a:ln w="25399">
            <a:solidFill>
              <a:srgbClr val="4F81BD"/>
            </a:solidFill>
          </a:ln>
        </p:spPr>
        <p:txBody>
          <a:bodyPr wrap="square" lIns="0" tIns="0" rIns="0" bIns="0" rtlCol="0"/>
          <a:lstStyle/>
          <a:p>
            <a:endParaRPr/>
          </a:p>
        </p:txBody>
      </p:sp>
      <p:sp>
        <p:nvSpPr>
          <p:cNvPr id="20" name="object 20"/>
          <p:cNvSpPr/>
          <p:nvPr/>
        </p:nvSpPr>
        <p:spPr>
          <a:xfrm>
            <a:off x="1673351" y="2868167"/>
            <a:ext cx="844295" cy="1149095"/>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1842300" y="3026768"/>
            <a:ext cx="506730" cy="796290"/>
          </a:xfrm>
          <a:custGeom>
            <a:avLst/>
            <a:gdLst/>
            <a:ahLst/>
            <a:cxnLst/>
            <a:rect l="l" t="t" r="r" b="b"/>
            <a:pathLst>
              <a:path w="506730" h="796289">
                <a:moveTo>
                  <a:pt x="0" y="0"/>
                </a:moveTo>
                <a:lnTo>
                  <a:pt x="506399" y="795769"/>
                </a:lnTo>
              </a:path>
            </a:pathLst>
          </a:custGeom>
          <a:ln w="25400">
            <a:solidFill>
              <a:srgbClr val="4F81BD"/>
            </a:solidFill>
          </a:ln>
        </p:spPr>
        <p:txBody>
          <a:bodyPr wrap="square" lIns="0" tIns="0" rIns="0" bIns="0" rtlCol="0"/>
          <a:lstStyle/>
          <a:p>
            <a:endParaRPr/>
          </a:p>
        </p:txBody>
      </p:sp>
      <p:sp>
        <p:nvSpPr>
          <p:cNvPr id="22" name="object 22"/>
          <p:cNvSpPr/>
          <p:nvPr/>
        </p:nvSpPr>
        <p:spPr>
          <a:xfrm>
            <a:off x="2270290" y="3734386"/>
            <a:ext cx="78740" cy="88265"/>
          </a:xfrm>
          <a:custGeom>
            <a:avLst/>
            <a:gdLst/>
            <a:ahLst/>
            <a:cxnLst/>
            <a:rect l="l" t="t" r="r" b="b"/>
            <a:pathLst>
              <a:path w="78739" h="88264">
                <a:moveTo>
                  <a:pt x="75006" y="0"/>
                </a:moveTo>
                <a:lnTo>
                  <a:pt x="78409" y="88150"/>
                </a:lnTo>
                <a:lnTo>
                  <a:pt x="0" y="47726"/>
                </a:lnTo>
              </a:path>
            </a:pathLst>
          </a:custGeom>
          <a:ln w="25400">
            <a:solidFill>
              <a:srgbClr val="4F81BD"/>
            </a:solidFill>
          </a:ln>
        </p:spPr>
        <p:txBody>
          <a:bodyPr wrap="square" lIns="0" tIns="0" rIns="0" bIns="0" rtlCol="0"/>
          <a:lstStyle/>
          <a:p>
            <a:endParaRPr/>
          </a:p>
        </p:txBody>
      </p:sp>
      <p:sp>
        <p:nvSpPr>
          <p:cNvPr id="23" name="object 23"/>
          <p:cNvSpPr/>
          <p:nvPr/>
        </p:nvSpPr>
        <p:spPr>
          <a:xfrm>
            <a:off x="1842297" y="3026768"/>
            <a:ext cx="78740" cy="88265"/>
          </a:xfrm>
          <a:custGeom>
            <a:avLst/>
            <a:gdLst/>
            <a:ahLst/>
            <a:cxnLst/>
            <a:rect l="l" t="t" r="r" b="b"/>
            <a:pathLst>
              <a:path w="78739" h="88264">
                <a:moveTo>
                  <a:pt x="3416" y="88150"/>
                </a:moveTo>
                <a:lnTo>
                  <a:pt x="0" y="0"/>
                </a:lnTo>
                <a:lnTo>
                  <a:pt x="78409" y="40424"/>
                </a:lnTo>
              </a:path>
            </a:pathLst>
          </a:custGeom>
          <a:ln w="25400">
            <a:solidFill>
              <a:srgbClr val="4F81BD"/>
            </a:solidFill>
          </a:ln>
        </p:spPr>
        <p:txBody>
          <a:bodyPr wrap="square" lIns="0" tIns="0" rIns="0" bIns="0" rtlCol="0"/>
          <a:lstStyle/>
          <a:p>
            <a:endParaRPr/>
          </a:p>
        </p:txBody>
      </p:sp>
      <p:sp>
        <p:nvSpPr>
          <p:cNvPr id="24" name="object 24"/>
          <p:cNvSpPr txBox="1"/>
          <p:nvPr/>
        </p:nvSpPr>
        <p:spPr>
          <a:xfrm>
            <a:off x="582326" y="4257895"/>
            <a:ext cx="2033905" cy="472440"/>
          </a:xfrm>
          <a:prstGeom prst="rect">
            <a:avLst/>
          </a:prstGeom>
        </p:spPr>
        <p:txBody>
          <a:bodyPr vert="horz" wrap="square" lIns="0" tIns="0" rIns="0" bIns="0" rtlCol="0">
            <a:spAutoFit/>
          </a:bodyPr>
          <a:lstStyle/>
          <a:p>
            <a:pPr marL="486409" marR="5080" indent="-474345">
              <a:lnSpc>
                <a:spcPct val="100000"/>
              </a:lnSpc>
            </a:pPr>
            <a:r>
              <a:rPr sz="1600" spc="-25" dirty="0">
                <a:latin typeface="Arial"/>
                <a:cs typeface="Arial"/>
              </a:rPr>
              <a:t>O</a:t>
            </a:r>
            <a:r>
              <a:rPr sz="1600" spc="-30" dirty="0">
                <a:latin typeface="Arial"/>
                <a:cs typeface="Arial"/>
              </a:rPr>
              <a:t>w</a:t>
            </a:r>
            <a:r>
              <a:rPr sz="1600" spc="-10" dirty="0">
                <a:latin typeface="Arial"/>
                <a:cs typeface="Arial"/>
              </a:rPr>
              <a:t>ner</a:t>
            </a:r>
            <a:r>
              <a:rPr sz="1600" spc="15" dirty="0">
                <a:latin typeface="Arial"/>
                <a:cs typeface="Arial"/>
              </a:rPr>
              <a:t> </a:t>
            </a:r>
            <a:r>
              <a:rPr sz="1600" spc="-5" dirty="0">
                <a:latin typeface="Arial"/>
                <a:cs typeface="Arial"/>
              </a:rPr>
              <a:t>c</a:t>
            </a:r>
            <a:r>
              <a:rPr sz="1600" spc="-10" dirty="0">
                <a:latin typeface="Arial"/>
                <a:cs typeface="Arial"/>
              </a:rPr>
              <a:t>ont</a:t>
            </a:r>
            <a:r>
              <a:rPr sz="1600" spc="-15" dirty="0">
                <a:latin typeface="Arial"/>
                <a:cs typeface="Arial"/>
              </a:rPr>
              <a:t>r</a:t>
            </a:r>
            <a:r>
              <a:rPr sz="1600" spc="-10" dirty="0">
                <a:latin typeface="Arial"/>
                <a:cs typeface="Arial"/>
              </a:rPr>
              <a:t>o</a:t>
            </a:r>
            <a:r>
              <a:rPr sz="1600" dirty="0">
                <a:latin typeface="Arial"/>
                <a:cs typeface="Arial"/>
              </a:rPr>
              <a:t>l</a:t>
            </a:r>
            <a:r>
              <a:rPr sz="1600" spc="-10" dirty="0">
                <a:latin typeface="Arial"/>
                <a:cs typeface="Arial"/>
              </a:rPr>
              <a:t>s</a:t>
            </a:r>
            <a:r>
              <a:rPr sz="1600" spc="5" dirty="0">
                <a:latin typeface="Arial"/>
                <a:cs typeface="Arial"/>
              </a:rPr>
              <a:t> </a:t>
            </a:r>
            <a:r>
              <a:rPr sz="1600" spc="-5" dirty="0">
                <a:latin typeface="Arial"/>
                <a:cs typeface="Arial"/>
              </a:rPr>
              <a:t>f</a:t>
            </a:r>
            <a:r>
              <a:rPr sz="1600" dirty="0">
                <a:latin typeface="Arial"/>
                <a:cs typeface="Arial"/>
              </a:rPr>
              <a:t>l</a:t>
            </a:r>
            <a:r>
              <a:rPr sz="1600" spc="-15" dirty="0">
                <a:latin typeface="Arial"/>
                <a:cs typeface="Arial"/>
              </a:rPr>
              <a:t>ow</a:t>
            </a:r>
            <a:r>
              <a:rPr sz="1600" spc="-5" dirty="0">
                <a:latin typeface="Arial"/>
                <a:cs typeface="Arial"/>
              </a:rPr>
              <a:t> </a:t>
            </a:r>
            <a:r>
              <a:rPr sz="1600" spc="-10" dirty="0">
                <a:latin typeface="Arial"/>
                <a:cs typeface="Arial"/>
              </a:rPr>
              <a:t>of</a:t>
            </a:r>
            <a:r>
              <a:rPr sz="1600" spc="-5" dirty="0">
                <a:latin typeface="Arial"/>
                <a:cs typeface="Arial"/>
              </a:rPr>
              <a:t> </a:t>
            </a:r>
            <a:r>
              <a:rPr sz="1600" dirty="0">
                <a:latin typeface="Arial"/>
                <a:cs typeface="Arial"/>
              </a:rPr>
              <a:t>i</a:t>
            </a:r>
            <a:r>
              <a:rPr sz="1600" spc="-10" dirty="0">
                <a:latin typeface="Arial"/>
                <a:cs typeface="Arial"/>
              </a:rPr>
              <a:t>nfo</a:t>
            </a:r>
            <a:r>
              <a:rPr sz="1600" spc="-15" dirty="0">
                <a:latin typeface="Arial"/>
                <a:cs typeface="Arial"/>
              </a:rPr>
              <a:t>r</a:t>
            </a:r>
            <a:r>
              <a:rPr sz="1600" spc="-10" dirty="0">
                <a:latin typeface="Arial"/>
                <a:cs typeface="Arial"/>
              </a:rPr>
              <a:t>mat</a:t>
            </a:r>
            <a:r>
              <a:rPr sz="1600" dirty="0">
                <a:latin typeface="Arial"/>
                <a:cs typeface="Arial"/>
              </a:rPr>
              <a:t>i</a:t>
            </a:r>
            <a:r>
              <a:rPr sz="1600" spc="-10" dirty="0">
                <a:latin typeface="Arial"/>
                <a:cs typeface="Arial"/>
              </a:rPr>
              <a:t>on.</a:t>
            </a:r>
            <a:endParaRPr sz="1600">
              <a:latin typeface="Arial"/>
              <a:cs typeface="Arial"/>
            </a:endParaRPr>
          </a:p>
        </p:txBody>
      </p:sp>
      <p:sp>
        <p:nvSpPr>
          <p:cNvPr id="26" name="object 26"/>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t>2</a:t>
            </a:r>
            <a:r>
              <a:rPr dirty="0"/>
              <a:t>/</a:t>
            </a:r>
            <a:r>
              <a:rPr spc="-5" dirty="0"/>
              <a:t>23</a:t>
            </a:r>
            <a:r>
              <a:rPr dirty="0"/>
              <a:t>/</a:t>
            </a:r>
            <a:r>
              <a:rPr spc="-5" dirty="0"/>
              <a:t>2015</a:t>
            </a:r>
          </a:p>
        </p:txBody>
      </p:sp>
      <p:sp>
        <p:nvSpPr>
          <p:cNvPr id="27" name="object 2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Al</a:t>
            </a:r>
            <a:r>
              <a:rPr spc="-5" dirty="0"/>
              <a:t>a</a:t>
            </a:r>
            <a:r>
              <a:rPr spc="5" dirty="0"/>
              <a:t>sk</a:t>
            </a:r>
            <a:r>
              <a:rPr dirty="0"/>
              <a:t>a</a:t>
            </a:r>
            <a:r>
              <a:rPr spc="-25" dirty="0"/>
              <a:t> </a:t>
            </a:r>
            <a:r>
              <a:rPr spc="-5" dirty="0"/>
              <a:t>DO</a:t>
            </a:r>
            <a:r>
              <a:rPr dirty="0"/>
              <a:t>T&amp;PF</a:t>
            </a:r>
          </a:p>
        </p:txBody>
      </p:sp>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8</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860039" y="2651652"/>
            <a:ext cx="5326380" cy="2923877"/>
          </a:xfrm>
          <a:prstGeom prst="rect">
            <a:avLst/>
          </a:prstGeom>
        </p:spPr>
        <p:txBody>
          <a:bodyPr vert="horz" wrap="square" lIns="0" tIns="0" rIns="0" bIns="0" rtlCol="0">
            <a:spAutoFit/>
          </a:bodyPr>
          <a:lstStyle/>
          <a:p>
            <a:pPr marL="12700" marR="436245"/>
            <a:r>
              <a:rPr lang="en-US" sz="2800" spc="-30" dirty="0">
                <a:latin typeface="Arial"/>
                <a:cs typeface="Arial"/>
              </a:rPr>
              <a:t>DOT&amp;P</a:t>
            </a:r>
            <a:r>
              <a:rPr lang="en-US" sz="2800" spc="-340" dirty="0">
                <a:latin typeface="Arial"/>
                <a:cs typeface="Arial"/>
              </a:rPr>
              <a:t>F</a:t>
            </a:r>
            <a:r>
              <a:rPr lang="en-US" sz="2800" spc="-10" dirty="0">
                <a:latin typeface="Arial"/>
                <a:cs typeface="Arial"/>
              </a:rPr>
              <a:t>,</a:t>
            </a:r>
            <a:r>
              <a:rPr lang="en-US" sz="2800" spc="15" dirty="0">
                <a:latin typeface="Arial"/>
                <a:cs typeface="Arial"/>
              </a:rPr>
              <a:t> </a:t>
            </a:r>
            <a:r>
              <a:rPr lang="en-US" sz="2800" spc="-10" dirty="0">
                <a:latin typeface="Arial"/>
                <a:cs typeface="Arial"/>
              </a:rPr>
              <a:t>IC</a:t>
            </a:r>
            <a:r>
              <a:rPr lang="en-US" sz="2800" spc="-30" dirty="0">
                <a:latin typeface="Arial"/>
                <a:cs typeface="Arial"/>
              </a:rPr>
              <a:t>E</a:t>
            </a:r>
            <a:r>
              <a:rPr lang="en-US" sz="2800" spc="-10" dirty="0">
                <a:latin typeface="Arial"/>
                <a:cs typeface="Arial"/>
              </a:rPr>
              <a:t>,</a:t>
            </a:r>
            <a:r>
              <a:rPr lang="en-US" sz="2800" dirty="0">
                <a:latin typeface="Arial"/>
                <a:cs typeface="Arial"/>
              </a:rPr>
              <a:t> </a:t>
            </a:r>
            <a:r>
              <a:rPr lang="en-US" sz="2800" spc="-15" dirty="0">
                <a:latin typeface="Arial"/>
                <a:cs typeface="Arial"/>
              </a:rPr>
              <a:t>an</a:t>
            </a:r>
            <a:r>
              <a:rPr lang="en-US" sz="2800" spc="-20" dirty="0">
                <a:latin typeface="Arial"/>
                <a:cs typeface="Arial"/>
              </a:rPr>
              <a:t>d</a:t>
            </a:r>
            <a:r>
              <a:rPr lang="en-US" sz="2800" spc="5" dirty="0">
                <a:latin typeface="Arial"/>
                <a:cs typeface="Arial"/>
              </a:rPr>
              <a:t> </a:t>
            </a:r>
            <a:r>
              <a:rPr lang="en-US" sz="2800" spc="-30" dirty="0">
                <a:latin typeface="Arial"/>
                <a:cs typeface="Arial"/>
              </a:rPr>
              <a:t>C</a:t>
            </a:r>
            <a:r>
              <a:rPr lang="en-US" sz="2800" spc="-15" dirty="0">
                <a:latin typeface="Arial"/>
                <a:cs typeface="Arial"/>
              </a:rPr>
              <a:t>on</a:t>
            </a:r>
            <a:r>
              <a:rPr lang="en-US" sz="2800" spc="-10" dirty="0">
                <a:latin typeface="Arial"/>
                <a:cs typeface="Arial"/>
              </a:rPr>
              <a:t>tractor</a:t>
            </a:r>
            <a:endParaRPr lang="en-US" sz="2800" dirty="0">
              <a:latin typeface="Arial"/>
              <a:cs typeface="Arial"/>
            </a:endParaRPr>
          </a:p>
          <a:p>
            <a:pPr marL="12700" marR="436245">
              <a:lnSpc>
                <a:spcPct val="100000"/>
              </a:lnSpc>
            </a:pPr>
            <a:r>
              <a:rPr sz="2800" spc="-15" dirty="0" smtClean="0">
                <a:latin typeface="Arial"/>
                <a:cs typeface="Arial"/>
              </a:rPr>
              <a:t>deve</a:t>
            </a:r>
            <a:r>
              <a:rPr sz="2800" spc="-10" dirty="0" smtClean="0">
                <a:latin typeface="Arial"/>
                <a:cs typeface="Arial"/>
              </a:rPr>
              <a:t>l</a:t>
            </a:r>
            <a:r>
              <a:rPr sz="2800" spc="-15" dirty="0" smtClean="0">
                <a:latin typeface="Arial"/>
                <a:cs typeface="Arial"/>
              </a:rPr>
              <a:t>o</a:t>
            </a:r>
            <a:r>
              <a:rPr sz="2800" spc="-20" dirty="0" smtClean="0">
                <a:latin typeface="Arial"/>
                <a:cs typeface="Arial"/>
              </a:rPr>
              <a:t>p</a:t>
            </a:r>
            <a:r>
              <a:rPr sz="2800" spc="-5" dirty="0" smtClean="0">
                <a:latin typeface="Arial"/>
                <a:cs typeface="Arial"/>
              </a:rPr>
              <a:t> </a:t>
            </a:r>
            <a:r>
              <a:rPr sz="2800" spc="-30" dirty="0">
                <a:latin typeface="Arial"/>
                <a:cs typeface="Arial"/>
              </a:rPr>
              <a:t>G</a:t>
            </a:r>
            <a:r>
              <a:rPr sz="2800" spc="-10" dirty="0">
                <a:latin typeface="Arial"/>
                <a:cs typeface="Arial"/>
              </a:rPr>
              <a:t>uarant</a:t>
            </a:r>
            <a:r>
              <a:rPr sz="2800" spc="-15" dirty="0">
                <a:latin typeface="Arial"/>
                <a:cs typeface="Arial"/>
              </a:rPr>
              <a:t>ee</a:t>
            </a:r>
            <a:r>
              <a:rPr sz="2800" spc="-20" dirty="0">
                <a:latin typeface="Arial"/>
                <a:cs typeface="Arial"/>
              </a:rPr>
              <a:t>d</a:t>
            </a:r>
            <a:r>
              <a:rPr sz="2800" spc="15" dirty="0">
                <a:latin typeface="Arial"/>
                <a:cs typeface="Arial"/>
              </a:rPr>
              <a:t> </a:t>
            </a:r>
            <a:r>
              <a:rPr sz="2800" spc="-25" dirty="0">
                <a:latin typeface="Arial"/>
                <a:cs typeface="Arial"/>
              </a:rPr>
              <a:t>M</a:t>
            </a:r>
            <a:r>
              <a:rPr sz="2800" spc="-10" dirty="0">
                <a:latin typeface="Arial"/>
                <a:cs typeface="Arial"/>
              </a:rPr>
              <a:t>ax</a:t>
            </a:r>
            <a:r>
              <a:rPr sz="2800" spc="-15" dirty="0">
                <a:latin typeface="Arial"/>
                <a:cs typeface="Arial"/>
              </a:rPr>
              <a:t>imum</a:t>
            </a:r>
            <a:r>
              <a:rPr sz="2800" spc="-5" dirty="0">
                <a:latin typeface="Arial"/>
                <a:cs typeface="Arial"/>
              </a:rPr>
              <a:t> </a:t>
            </a:r>
            <a:r>
              <a:rPr sz="2800" spc="-30" dirty="0">
                <a:latin typeface="Arial"/>
                <a:cs typeface="Arial"/>
              </a:rPr>
              <a:t>P</a:t>
            </a:r>
            <a:r>
              <a:rPr sz="2800" spc="-5" dirty="0">
                <a:latin typeface="Arial"/>
                <a:cs typeface="Arial"/>
              </a:rPr>
              <a:t>r</a:t>
            </a:r>
            <a:r>
              <a:rPr sz="2800" spc="-10" dirty="0">
                <a:latin typeface="Arial"/>
                <a:cs typeface="Arial"/>
              </a:rPr>
              <a:t>ic</a:t>
            </a:r>
            <a:r>
              <a:rPr sz="2800" spc="-20" dirty="0">
                <a:latin typeface="Arial"/>
                <a:cs typeface="Arial"/>
              </a:rPr>
              <a:t>e</a:t>
            </a:r>
            <a:r>
              <a:rPr sz="2800" spc="-5" dirty="0">
                <a:latin typeface="Arial"/>
                <a:cs typeface="Arial"/>
              </a:rPr>
              <a:t> (</a:t>
            </a:r>
            <a:r>
              <a:rPr sz="2800" spc="-30" dirty="0">
                <a:latin typeface="Arial"/>
                <a:cs typeface="Arial"/>
              </a:rPr>
              <a:t>G</a:t>
            </a:r>
            <a:r>
              <a:rPr sz="2800" spc="-25" dirty="0">
                <a:latin typeface="Arial"/>
                <a:cs typeface="Arial"/>
              </a:rPr>
              <a:t>M</a:t>
            </a:r>
            <a:r>
              <a:rPr sz="2800" spc="-30" dirty="0">
                <a:latin typeface="Arial"/>
                <a:cs typeface="Arial"/>
              </a:rPr>
              <a:t>P</a:t>
            </a:r>
            <a:r>
              <a:rPr sz="2800" spc="-10" dirty="0">
                <a:latin typeface="Arial"/>
                <a:cs typeface="Arial"/>
              </a:rPr>
              <a:t>)</a:t>
            </a:r>
            <a:endParaRPr sz="2800" dirty="0">
              <a:latin typeface="Arial"/>
              <a:cs typeface="Arial"/>
            </a:endParaRPr>
          </a:p>
          <a:p>
            <a:pPr marL="413384" marR="447040" indent="-286385">
              <a:lnSpc>
                <a:spcPct val="100000"/>
              </a:lnSpc>
              <a:spcBef>
                <a:spcPts val="590"/>
              </a:spcBef>
              <a:buClr>
                <a:srgbClr val="0070C0"/>
              </a:buClr>
              <a:buSzPct val="83333"/>
              <a:buFont typeface="Wingdings"/>
              <a:buChar char=""/>
              <a:tabLst>
                <a:tab pos="414020" algn="l"/>
              </a:tabLst>
            </a:pPr>
            <a:r>
              <a:rPr sz="2400" spc="-5" dirty="0">
                <a:latin typeface="Arial"/>
                <a:cs typeface="Arial"/>
              </a:rPr>
              <a:t>Ag</a:t>
            </a:r>
            <a:r>
              <a:rPr sz="2400" dirty="0">
                <a:latin typeface="Arial"/>
                <a:cs typeface="Arial"/>
              </a:rPr>
              <a:t>r</a:t>
            </a:r>
            <a:r>
              <a:rPr sz="2400" spc="-5" dirty="0">
                <a:latin typeface="Arial"/>
                <a:cs typeface="Arial"/>
              </a:rPr>
              <a:t>ee</a:t>
            </a:r>
            <a:r>
              <a:rPr sz="2400" dirty="0">
                <a:latin typeface="Arial"/>
                <a:cs typeface="Arial"/>
              </a:rPr>
              <a:t>m</a:t>
            </a:r>
            <a:r>
              <a:rPr sz="2400" spc="-5" dirty="0">
                <a:latin typeface="Arial"/>
                <a:cs typeface="Arial"/>
              </a:rPr>
              <a:t>en</a:t>
            </a:r>
            <a:r>
              <a:rPr sz="2400" dirty="0">
                <a:latin typeface="Arial"/>
                <a:cs typeface="Arial"/>
              </a:rPr>
              <a:t>t</a:t>
            </a:r>
            <a:r>
              <a:rPr sz="2400" spc="-5" dirty="0">
                <a:latin typeface="Arial"/>
                <a:cs typeface="Arial"/>
              </a:rPr>
              <a:t> </a:t>
            </a:r>
            <a:r>
              <a:rPr sz="2400" dirty="0">
                <a:latin typeface="Arial"/>
                <a:cs typeface="Arial"/>
              </a:rPr>
              <a:t>r</a:t>
            </a:r>
            <a:r>
              <a:rPr sz="2400" spc="-5" dirty="0">
                <a:latin typeface="Arial"/>
                <a:cs typeface="Arial"/>
              </a:rPr>
              <a:t>ea</a:t>
            </a:r>
            <a:r>
              <a:rPr sz="2400" dirty="0">
                <a:latin typeface="Arial"/>
                <a:cs typeface="Arial"/>
              </a:rPr>
              <a:t>c</a:t>
            </a:r>
            <a:r>
              <a:rPr sz="2400" spc="-5" dirty="0">
                <a:latin typeface="Arial"/>
                <a:cs typeface="Arial"/>
              </a:rPr>
              <a:t>he</a:t>
            </a:r>
            <a:r>
              <a:rPr sz="2400" dirty="0">
                <a:latin typeface="Arial"/>
                <a:cs typeface="Arial"/>
              </a:rPr>
              <a:t>d</a:t>
            </a:r>
            <a:r>
              <a:rPr sz="2400" spc="25" dirty="0">
                <a:latin typeface="Arial"/>
                <a:cs typeface="Arial"/>
              </a:rPr>
              <a:t> </a:t>
            </a:r>
            <a:r>
              <a:rPr sz="2400" dirty="0">
                <a:latin typeface="Arial"/>
                <a:cs typeface="Arial"/>
              </a:rPr>
              <a:t>–</a:t>
            </a:r>
            <a:r>
              <a:rPr sz="2400" spc="-1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c</a:t>
            </a:r>
            <a:r>
              <a:rPr sz="2400" spc="-5" dirty="0">
                <a:latin typeface="Arial"/>
                <a:cs typeface="Arial"/>
              </a:rPr>
              <a:t>ee</a:t>
            </a:r>
            <a:r>
              <a:rPr sz="2400" dirty="0">
                <a:latin typeface="Arial"/>
                <a:cs typeface="Arial"/>
              </a:rPr>
              <a:t>d</a:t>
            </a:r>
            <a:r>
              <a:rPr sz="2400" spc="10" dirty="0">
                <a:latin typeface="Arial"/>
                <a:cs typeface="Arial"/>
              </a:rPr>
              <a:t> </a:t>
            </a:r>
            <a:r>
              <a:rPr sz="2400" dirty="0">
                <a:latin typeface="Arial"/>
                <a:cs typeface="Arial"/>
              </a:rPr>
              <a:t>to c</a:t>
            </a:r>
            <a:r>
              <a:rPr sz="2400" spc="-5" dirty="0">
                <a:latin typeface="Arial"/>
                <a:cs typeface="Arial"/>
              </a:rPr>
              <a:t>on</a:t>
            </a:r>
            <a:r>
              <a:rPr sz="2400" dirty="0">
                <a:latin typeface="Arial"/>
                <a:cs typeface="Arial"/>
              </a:rPr>
              <a:t>str</a:t>
            </a:r>
            <a:r>
              <a:rPr sz="2400" spc="-5" dirty="0">
                <a:latin typeface="Arial"/>
                <a:cs typeface="Arial"/>
              </a:rPr>
              <a:t>u</a:t>
            </a:r>
            <a:r>
              <a:rPr sz="2400" dirty="0">
                <a:latin typeface="Arial"/>
                <a:cs typeface="Arial"/>
              </a:rPr>
              <a:t>ct</a:t>
            </a:r>
            <a:r>
              <a:rPr sz="2400" spc="-5" dirty="0">
                <a:latin typeface="Arial"/>
                <a:cs typeface="Arial"/>
              </a:rPr>
              <a:t>ion</a:t>
            </a:r>
            <a:endParaRPr sz="2400" dirty="0">
              <a:latin typeface="Arial"/>
              <a:cs typeface="Arial"/>
            </a:endParaRPr>
          </a:p>
          <a:p>
            <a:pPr marL="413384" marR="5080" indent="-286385">
              <a:lnSpc>
                <a:spcPct val="100000"/>
              </a:lnSpc>
              <a:spcBef>
                <a:spcPts val="575"/>
              </a:spcBef>
              <a:buClr>
                <a:srgbClr val="0070C0"/>
              </a:buClr>
              <a:buSzPct val="83333"/>
              <a:buFont typeface="Wingdings"/>
              <a:buChar char=""/>
              <a:tabLst>
                <a:tab pos="414020" algn="l"/>
              </a:tabLst>
            </a:pPr>
            <a:r>
              <a:rPr sz="2400" spc="-5" dirty="0">
                <a:latin typeface="Arial"/>
                <a:cs typeface="Arial"/>
              </a:rPr>
              <a:t>N</a:t>
            </a:r>
            <a:r>
              <a:rPr sz="2400" dirty="0">
                <a:latin typeface="Arial"/>
                <a:cs typeface="Arial"/>
              </a:rPr>
              <a:t>o</a:t>
            </a:r>
            <a:r>
              <a:rPr sz="2400" spc="-10" dirty="0">
                <a:latin typeface="Arial"/>
                <a:cs typeface="Arial"/>
              </a:rPr>
              <a:t> </a:t>
            </a:r>
            <a:r>
              <a:rPr sz="2400" spc="-5" dirty="0">
                <a:latin typeface="Arial"/>
                <a:cs typeface="Arial"/>
              </a:rPr>
              <a:t>ag</a:t>
            </a:r>
            <a:r>
              <a:rPr sz="2400" dirty="0">
                <a:latin typeface="Arial"/>
                <a:cs typeface="Arial"/>
              </a:rPr>
              <a:t>r</a:t>
            </a:r>
            <a:r>
              <a:rPr sz="2400" spc="-5" dirty="0">
                <a:latin typeface="Arial"/>
                <a:cs typeface="Arial"/>
              </a:rPr>
              <a:t>ee</a:t>
            </a:r>
            <a:r>
              <a:rPr sz="2400" dirty="0">
                <a:latin typeface="Arial"/>
                <a:cs typeface="Arial"/>
              </a:rPr>
              <a:t>m</a:t>
            </a:r>
            <a:r>
              <a:rPr sz="2400" spc="-5" dirty="0">
                <a:latin typeface="Arial"/>
                <a:cs typeface="Arial"/>
              </a:rPr>
              <a:t>en</a:t>
            </a:r>
            <a:r>
              <a:rPr sz="2400" dirty="0">
                <a:latin typeface="Arial"/>
                <a:cs typeface="Arial"/>
              </a:rPr>
              <a:t>t</a:t>
            </a:r>
            <a:r>
              <a:rPr sz="2400" spc="20" dirty="0">
                <a:latin typeface="Arial"/>
                <a:cs typeface="Arial"/>
              </a:rPr>
              <a:t> </a:t>
            </a:r>
            <a:r>
              <a:rPr sz="2400" dirty="0">
                <a:latin typeface="Arial"/>
                <a:cs typeface="Arial"/>
              </a:rPr>
              <a:t>r</a:t>
            </a:r>
            <a:r>
              <a:rPr sz="2400" spc="-5" dirty="0">
                <a:latin typeface="Arial"/>
                <a:cs typeface="Arial"/>
              </a:rPr>
              <a:t>ea</a:t>
            </a:r>
            <a:r>
              <a:rPr sz="2400" dirty="0">
                <a:latin typeface="Arial"/>
                <a:cs typeface="Arial"/>
              </a:rPr>
              <a:t>c</a:t>
            </a:r>
            <a:r>
              <a:rPr sz="2400" spc="-5" dirty="0">
                <a:latin typeface="Arial"/>
                <a:cs typeface="Arial"/>
              </a:rPr>
              <a:t>he</a:t>
            </a:r>
            <a:r>
              <a:rPr sz="2400" dirty="0">
                <a:latin typeface="Arial"/>
                <a:cs typeface="Arial"/>
              </a:rPr>
              <a:t>d</a:t>
            </a:r>
            <a:r>
              <a:rPr sz="2400" spc="10" dirty="0">
                <a:latin typeface="Arial"/>
                <a:cs typeface="Arial"/>
              </a:rPr>
              <a:t> </a:t>
            </a:r>
            <a:r>
              <a:rPr sz="240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c</a:t>
            </a:r>
            <a:r>
              <a:rPr sz="2400" spc="-5" dirty="0">
                <a:latin typeface="Arial"/>
                <a:cs typeface="Arial"/>
              </a:rPr>
              <a:t>ee</a:t>
            </a:r>
            <a:r>
              <a:rPr sz="2400" dirty="0">
                <a:latin typeface="Arial"/>
                <a:cs typeface="Arial"/>
              </a:rPr>
              <a:t>d</a:t>
            </a:r>
            <a:r>
              <a:rPr sz="2400" spc="10" dirty="0">
                <a:latin typeface="Arial"/>
                <a:cs typeface="Arial"/>
              </a:rPr>
              <a:t> </a:t>
            </a:r>
            <a:r>
              <a:rPr sz="2400" dirty="0">
                <a:latin typeface="Arial"/>
                <a:cs typeface="Arial"/>
              </a:rPr>
              <a:t>to c</a:t>
            </a:r>
            <a:r>
              <a:rPr sz="2400" spc="-5" dirty="0">
                <a:latin typeface="Arial"/>
                <a:cs typeface="Arial"/>
              </a:rPr>
              <a:t>o</a:t>
            </a:r>
            <a:r>
              <a:rPr sz="2400" dirty="0">
                <a:latin typeface="Arial"/>
                <a:cs typeface="Arial"/>
              </a:rPr>
              <a:t>m</a:t>
            </a:r>
            <a:r>
              <a:rPr sz="2400" spc="-5" dirty="0">
                <a:latin typeface="Arial"/>
                <a:cs typeface="Arial"/>
              </a:rPr>
              <a:t>pe</a:t>
            </a:r>
            <a:r>
              <a:rPr sz="2400" dirty="0">
                <a:latin typeface="Arial"/>
                <a:cs typeface="Arial"/>
              </a:rPr>
              <a:t>t</a:t>
            </a:r>
            <a:r>
              <a:rPr sz="2400" spc="-5" dirty="0">
                <a:latin typeface="Arial"/>
                <a:cs typeface="Arial"/>
              </a:rPr>
              <a:t>i</a:t>
            </a:r>
            <a:r>
              <a:rPr sz="2400" dirty="0">
                <a:latin typeface="Arial"/>
                <a:cs typeface="Arial"/>
              </a:rPr>
              <a:t>t</a:t>
            </a:r>
            <a:r>
              <a:rPr sz="2400" spc="-5" dirty="0">
                <a:latin typeface="Arial"/>
                <a:cs typeface="Arial"/>
              </a:rPr>
              <a:t>i</a:t>
            </a:r>
            <a:r>
              <a:rPr sz="2400" dirty="0">
                <a:latin typeface="Arial"/>
                <a:cs typeface="Arial"/>
              </a:rPr>
              <a:t>ve </a:t>
            </a:r>
            <a:r>
              <a:rPr sz="2400" spc="-5" dirty="0">
                <a:latin typeface="Arial"/>
                <a:cs typeface="Arial"/>
              </a:rPr>
              <a:t>bi</a:t>
            </a:r>
            <a:r>
              <a:rPr sz="2400" dirty="0">
                <a:latin typeface="Arial"/>
                <a:cs typeface="Arial"/>
              </a:rPr>
              <a:t>d</a:t>
            </a:r>
          </a:p>
        </p:txBody>
      </p:sp>
      <p:sp>
        <p:nvSpPr>
          <p:cNvPr id="7" name="object 7"/>
          <p:cNvSpPr txBox="1">
            <a:spLocks noGrp="1"/>
          </p:cNvSpPr>
          <p:nvPr>
            <p:ph type="title"/>
          </p:nvPr>
        </p:nvSpPr>
        <p:spPr>
          <a:xfrm>
            <a:off x="313944" y="1343036"/>
            <a:ext cx="8516111" cy="553998"/>
          </a:xfrm>
          <a:prstGeom prst="rect">
            <a:avLst/>
          </a:prstGeom>
        </p:spPr>
        <p:txBody>
          <a:bodyPr vert="horz" wrap="square" lIns="0" tIns="0" rIns="0" bIns="0" rtlCol="0">
            <a:spAutoFit/>
          </a:bodyPr>
          <a:lstStyle/>
          <a:p>
            <a:pPr marL="2484755">
              <a:lnSpc>
                <a:spcPct val="100000"/>
              </a:lnSpc>
            </a:pPr>
            <a:r>
              <a:rPr sz="3600" dirty="0"/>
              <a:t>St</a:t>
            </a:r>
            <a:r>
              <a:rPr sz="3600" spc="50" dirty="0"/>
              <a:t>a</a:t>
            </a:r>
            <a:r>
              <a:rPr sz="3600" spc="-5" dirty="0"/>
              <a:t>g</a:t>
            </a:r>
            <a:r>
              <a:rPr sz="3600" dirty="0"/>
              <a:t>e</a:t>
            </a:r>
            <a:r>
              <a:rPr sz="3600" spc="-10" dirty="0"/>
              <a:t> </a:t>
            </a:r>
            <a:r>
              <a:rPr sz="3600" spc="-5" dirty="0"/>
              <a:t>1</a:t>
            </a:r>
            <a:r>
              <a:rPr sz="3600" dirty="0"/>
              <a:t>:</a:t>
            </a:r>
            <a:r>
              <a:rPr sz="3600" spc="-5" dirty="0"/>
              <a:t> </a:t>
            </a:r>
            <a:r>
              <a:rPr sz="3600" dirty="0"/>
              <a:t>G</a:t>
            </a:r>
            <a:r>
              <a:rPr sz="3600" spc="-5" dirty="0"/>
              <a:t>MP</a:t>
            </a:r>
          </a:p>
        </p:txBody>
      </p:sp>
      <p:sp>
        <p:nvSpPr>
          <p:cNvPr id="8" name="object 8"/>
          <p:cNvSpPr/>
          <p:nvPr/>
        </p:nvSpPr>
        <p:spPr>
          <a:xfrm>
            <a:off x="457212" y="2286101"/>
            <a:ext cx="1778464" cy="2560218"/>
          </a:xfrm>
          <a:prstGeom prst="rect">
            <a:avLst/>
          </a:prstGeom>
          <a:blipFill>
            <a:blip r:embed="rId3" cstate="print"/>
            <a:stretch>
              <a:fillRect/>
            </a:stretch>
          </a:blipFill>
        </p:spPr>
        <p:txBody>
          <a:bodyPr wrap="square" lIns="0" tIns="0" rIns="0" bIns="0" rtlCol="0"/>
          <a:lstStyle/>
          <a:p>
            <a:endParaRPr/>
          </a:p>
        </p:txBody>
      </p:sp>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spc="-5" dirty="0"/>
              <a:t>2</a:t>
            </a:r>
            <a:r>
              <a:rPr dirty="0"/>
              <a:t>/</a:t>
            </a:r>
            <a:r>
              <a:rPr spc="-5" dirty="0"/>
              <a:t>23</a:t>
            </a:r>
            <a:r>
              <a:rPr dirty="0"/>
              <a:t>/</a:t>
            </a:r>
            <a:r>
              <a:rPr spc="-5" dirty="0"/>
              <a:t>2015</a:t>
            </a: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dirty="0"/>
              <a:t>Al</a:t>
            </a:r>
            <a:r>
              <a:rPr spc="-5" dirty="0"/>
              <a:t>a</a:t>
            </a:r>
            <a:r>
              <a:rPr spc="5" dirty="0"/>
              <a:t>sk</a:t>
            </a:r>
            <a:r>
              <a:rPr dirty="0"/>
              <a:t>a</a:t>
            </a:r>
            <a:r>
              <a:rPr spc="-25" dirty="0"/>
              <a:t> </a:t>
            </a:r>
            <a:r>
              <a:rPr spc="-5" dirty="0"/>
              <a:t>DO</a:t>
            </a:r>
            <a:r>
              <a:rPr dirty="0"/>
              <a:t>T&amp;PF</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9</a:t>
            </a:fld>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TotalTime>
  <Words>1582</Words>
  <Application>Microsoft Office PowerPoint</Application>
  <PresentationFormat>On-screen Show (4:3)</PresentationFormat>
  <Paragraphs>249</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Overview: Impacts to Sustainable Construction</vt:lpstr>
      <vt:lpstr>Delivery Method Comparison</vt:lpstr>
      <vt:lpstr>CMGC:  The Difference is Risk</vt:lpstr>
      <vt:lpstr>CMGC:  Team Approach</vt:lpstr>
      <vt:lpstr>CMGC:  Project Development Stages</vt:lpstr>
      <vt:lpstr>Stage 1: Contractor Input</vt:lpstr>
      <vt:lpstr>Stage 1: Pricing Overview</vt:lpstr>
      <vt:lpstr>Stage 1: GMP</vt:lpstr>
      <vt:lpstr>Stage 2: Construction</vt:lpstr>
      <vt:lpstr>Benefits of CM/GC </vt:lpstr>
      <vt:lpstr>CMGC:  Project Selection</vt:lpstr>
      <vt:lpstr>CMGC Examples </vt:lpstr>
      <vt:lpstr>CMGC Examples </vt:lpstr>
      <vt:lpstr>Design Build (DB) - Process</vt:lpstr>
      <vt:lpstr>DB:  Advantages</vt:lpstr>
      <vt:lpstr>DB:  Project Selection</vt:lpstr>
      <vt:lpstr>DB Examples </vt:lpstr>
      <vt:lpstr>Benefits of Alternative Procurement </vt:lpstr>
      <vt:lpstr>Benefits of Alternative Procurement </vt:lpstr>
      <vt:lpstr>Benefits of Alternative Procurement </vt:lpstr>
      <vt:lpstr>Additional Considerations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jlbrown1</dc:creator>
  <cp:lastModifiedBy>Luiken, Marc A (DOT)</cp:lastModifiedBy>
  <cp:revision>32</cp:revision>
  <dcterms:created xsi:type="dcterms:W3CDTF">2016-10-25T20:03:37Z</dcterms:created>
  <dcterms:modified xsi:type="dcterms:W3CDTF">2016-10-31T17:01:49Z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2015-02-23T00:00:00Z</vt:filetime>
  </property>
  <property fmtid="{D5CDD505-2E9C-101B-9397-08002B2CF9AE}" pid="3" name="LastSaved">
    <vt:filetime>2016-10-26T00:00:00Z</vt:filetime>
  </property>
</Properties>
</file>